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4" r:id="rId2"/>
    <p:sldId id="326" r:id="rId3"/>
    <p:sldId id="321" r:id="rId4"/>
    <p:sldId id="378" r:id="rId5"/>
    <p:sldId id="379" r:id="rId6"/>
    <p:sldId id="357" r:id="rId7"/>
    <p:sldId id="364" r:id="rId8"/>
    <p:sldId id="322" r:id="rId9"/>
    <p:sldId id="329" r:id="rId10"/>
    <p:sldId id="331" r:id="rId11"/>
    <p:sldId id="325" r:id="rId12"/>
    <p:sldId id="327" r:id="rId13"/>
    <p:sldId id="333" r:id="rId14"/>
    <p:sldId id="330" r:id="rId15"/>
    <p:sldId id="334" r:id="rId16"/>
    <p:sldId id="335" r:id="rId17"/>
    <p:sldId id="337" r:id="rId18"/>
    <p:sldId id="342" r:id="rId19"/>
    <p:sldId id="359" r:id="rId20"/>
    <p:sldId id="365" r:id="rId21"/>
    <p:sldId id="383" r:id="rId22"/>
    <p:sldId id="319" r:id="rId23"/>
    <p:sldId id="328" r:id="rId24"/>
    <p:sldId id="324" r:id="rId25"/>
    <p:sldId id="347" r:id="rId26"/>
    <p:sldId id="349" r:id="rId27"/>
    <p:sldId id="350" r:id="rId28"/>
    <p:sldId id="351" r:id="rId29"/>
    <p:sldId id="352" r:id="rId30"/>
    <p:sldId id="354" r:id="rId31"/>
    <p:sldId id="384" r:id="rId32"/>
    <p:sldId id="385" r:id="rId33"/>
    <p:sldId id="369" r:id="rId34"/>
    <p:sldId id="355" r:id="rId35"/>
    <p:sldId id="356" r:id="rId36"/>
    <p:sldId id="358" r:id="rId37"/>
    <p:sldId id="360" r:id="rId38"/>
    <p:sldId id="361" r:id="rId39"/>
    <p:sldId id="362" r:id="rId40"/>
    <p:sldId id="363" r:id="rId41"/>
    <p:sldId id="367" r:id="rId42"/>
    <p:sldId id="371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368" autoAdjust="0"/>
  </p:normalViewPr>
  <p:slideViewPr>
    <p:cSldViewPr>
      <p:cViewPr varScale="1">
        <p:scale>
          <a:sx n="102" d="100"/>
          <a:sy n="102" d="100"/>
        </p:scale>
        <p:origin x="21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904A2-1CEF-4C9C-870F-9F7E7C533A55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5FA2-F59A-4B00-A073-7C3A2853E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2003505/how-do-i-delete-a-git-branch-both-locally-and-remotely?utm_medium=organic&amp;utm_source=google_rich_qa&amp;utm_campaign=google_rich_q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tlassian.com/git/tutorials/gitignor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ergoemacs.org/emacs/emacs_magit-mode_tutorial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talocean.com/community/tutorial_series/how-to-code-in-python-3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3V3TITSDxc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N2BLlKYwz8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III merge conflict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85671"/>
            <a:ext cx="5189369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To finish the merge after manually fixing the conflict</a:t>
            </a:r>
          </a:p>
          <a:p>
            <a:r>
              <a:rPr lang="en-US" dirty="0"/>
              <a:t>&gt;git add conflicted_file.txt</a:t>
            </a:r>
          </a:p>
          <a:p>
            <a:r>
              <a:rPr lang="en-US" dirty="0"/>
              <a:t>&gt; git commit -m “merged”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2362200"/>
            <a:ext cx="8616333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To resolve conflict where file was modified in one branch and deleted in another branch.</a:t>
            </a:r>
          </a:p>
          <a:p>
            <a:r>
              <a:rPr lang="en-US" dirty="0"/>
              <a:t>Decide keep or delete</a:t>
            </a:r>
          </a:p>
          <a:p>
            <a:r>
              <a:rPr lang="en-US" dirty="0"/>
              <a:t>if keep</a:t>
            </a:r>
          </a:p>
          <a:p>
            <a:r>
              <a:rPr lang="en-US" dirty="0"/>
              <a:t>&gt;git add file_to_keep.txt</a:t>
            </a:r>
          </a:p>
          <a:p>
            <a:r>
              <a:rPr lang="en-US" dirty="0"/>
              <a:t>if remove</a:t>
            </a:r>
          </a:p>
          <a:p>
            <a:r>
              <a:rPr lang="en-US" dirty="0"/>
              <a:t>&gt;git rm file_to_remove.txt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4343400"/>
            <a:ext cx="3292761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To launch meld as the </a:t>
            </a:r>
            <a:r>
              <a:rPr lang="en-US" b="1" dirty="0" err="1"/>
              <a:t>mergetool</a:t>
            </a:r>
            <a:endParaRPr lang="en-US" b="1" dirty="0"/>
          </a:p>
          <a:p>
            <a:r>
              <a:rPr lang="en-US" b="1" dirty="0"/>
              <a:t>I set up as directed here</a:t>
            </a:r>
          </a:p>
          <a:p>
            <a:r>
              <a:rPr lang="en-US" b="1" dirty="0"/>
              <a:t>The instructions are to run</a:t>
            </a:r>
          </a:p>
          <a:p>
            <a:r>
              <a:rPr lang="en-US" dirty="0"/>
              <a:t>&gt;git </a:t>
            </a:r>
            <a:r>
              <a:rPr lang="en-US" dirty="0" err="1"/>
              <a:t>mergetool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VII.75</a:t>
            </a:r>
            <a:br>
              <a:rPr lang="en-US" sz="2800" b="1" dirty="0"/>
            </a:br>
            <a:r>
              <a:rPr lang="en-US" sz="2800" b="1" dirty="0"/>
              <a:t>Still More 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1769523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How do I name branches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4267200"/>
            <a:ext cx="3861635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Remember</a:t>
            </a:r>
          </a:p>
          <a:p>
            <a:r>
              <a:rPr lang="en-US" sz="1200" dirty="0"/>
              <a:t>pulling or fetching only does the current repo/submodule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1600200"/>
            <a:ext cx="2101922" cy="2123658"/>
          </a:xfrm>
          <a:prstGeom prst="rect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br_&lt;branch name&gt;</a:t>
            </a:r>
          </a:p>
          <a:p>
            <a:endParaRPr lang="en-US" sz="1200" dirty="0"/>
          </a:p>
          <a:p>
            <a:r>
              <a:rPr lang="en-US" sz="1200" dirty="0"/>
              <a:t>or </a:t>
            </a:r>
          </a:p>
          <a:p>
            <a:endParaRPr lang="en-US" sz="1200" dirty="0"/>
          </a:p>
          <a:p>
            <a:r>
              <a:rPr lang="en-US" sz="1200" dirty="0"/>
              <a:t>&lt;function&gt;/br_&lt;branch name&gt;</a:t>
            </a:r>
          </a:p>
          <a:p>
            <a:r>
              <a:rPr lang="en-US" sz="1200" dirty="0"/>
              <a:t>&lt;function&gt; can be</a:t>
            </a:r>
          </a:p>
          <a:p>
            <a:r>
              <a:rPr lang="en-US" sz="1200" dirty="0"/>
              <a:t>feature</a:t>
            </a:r>
          </a:p>
          <a:p>
            <a:r>
              <a:rPr lang="en-US" sz="1200" dirty="0"/>
              <a:t>bugfix</a:t>
            </a:r>
          </a:p>
          <a:p>
            <a:r>
              <a:rPr lang="en-US" sz="1200" dirty="0"/>
              <a:t>hot fix</a:t>
            </a:r>
          </a:p>
          <a:p>
            <a:r>
              <a:rPr lang="en-US" sz="1200" dirty="0"/>
              <a:t>release</a:t>
            </a:r>
          </a:p>
          <a:p>
            <a:r>
              <a:rPr lang="en-US" sz="1200" dirty="0"/>
              <a:t>custom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7502" y="5181600"/>
            <a:ext cx="6572377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u="sng" dirty="0"/>
              <a:t>Delete remote branch</a:t>
            </a:r>
          </a:p>
          <a:p>
            <a:r>
              <a:rPr lang="en-US" sz="1200" b="1" u="sng" dirty="0">
                <a:hlinkClick r:id="rId3"/>
              </a:rPr>
              <a:t>SO Link</a:t>
            </a:r>
            <a:endParaRPr lang="en-US" sz="1200" b="1" u="sng" dirty="0"/>
          </a:p>
          <a:p>
            <a:r>
              <a:rPr lang="en-US" sz="1200" b="1" dirty="0"/>
              <a:t>Created a bad branch name, wanted to remove it (has .sv at the end)</a:t>
            </a:r>
          </a:p>
          <a:p>
            <a:r>
              <a:rPr lang="en-US" sz="1200" b="1" dirty="0"/>
              <a:t>This was allowed, a bit surprised, however there were no commits (local or pushed) to this branch.</a:t>
            </a:r>
          </a:p>
          <a:p>
            <a:r>
              <a:rPr lang="en-US" sz="1200" b="1" dirty="0"/>
              <a:t>Had already done a fetch, so it existed locally</a:t>
            </a:r>
          </a:p>
          <a:p>
            <a:r>
              <a:rPr lang="en-US" sz="1200" b="1" dirty="0"/>
              <a:t>Start from a point where another branch was checked out (can’t delete it if it’s the current branch)</a:t>
            </a:r>
          </a:p>
          <a:p>
            <a:r>
              <a:rPr lang="en-US" sz="1200" dirty="0"/>
              <a:t>&gt;git branch –d feature/br-ERLMFPGA-53-wideband_dmr_dpath_regs.sv</a:t>
            </a:r>
          </a:p>
          <a:p>
            <a:r>
              <a:rPr lang="en-US" sz="1200" dirty="0"/>
              <a:t>&gt;git push  origin --delete feature/br-ERLMFPGA-53-wideband_dmr_dpath_regs.sv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VIII</a:t>
            </a:r>
            <a:br>
              <a:rPr lang="en-US" sz="2800" b="1" dirty="0"/>
            </a:br>
            <a:r>
              <a:rPr lang="en-US" sz="2800" b="1" dirty="0"/>
              <a:t>Git log options</a:t>
            </a:r>
            <a:endParaRPr lang="en-US" sz="28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236626"/>
            <a:ext cx="4038600" cy="554517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1261535"/>
            <a:ext cx="4681612" cy="3810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4191000" y="1828800"/>
            <a:ext cx="3505200" cy="30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19800" y="609600"/>
            <a:ext cx="305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Shows the diff ‘what changed’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172200" y="914400"/>
            <a:ext cx="0" cy="9144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IX</a:t>
            </a:r>
            <a:br>
              <a:rPr lang="en-US" sz="2800" b="1" dirty="0"/>
            </a:br>
            <a:r>
              <a:rPr lang="en-US" sz="2800" b="1" dirty="0"/>
              <a:t>Git Diff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1143000"/>
            <a:ext cx="151195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list files only</a:t>
            </a:r>
          </a:p>
          <a:p>
            <a:r>
              <a:rPr lang="en-US" sz="1200" dirty="0"/>
              <a:t>&gt;git diff –name-only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1828800"/>
            <a:ext cx="2329612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no args</a:t>
            </a:r>
          </a:p>
          <a:p>
            <a:r>
              <a:rPr lang="en-US" sz="1200" dirty="0"/>
              <a:t>shows what will go into the index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514600"/>
            <a:ext cx="3111365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branch against it’s upstream</a:t>
            </a:r>
          </a:p>
          <a:p>
            <a:r>
              <a:rPr lang="en-US" sz="1200" dirty="0"/>
              <a:t>Need the branch names</a:t>
            </a:r>
          </a:p>
          <a:p>
            <a:pPr marL="228600" indent="-228600">
              <a:buAutoNum type="arabicParenR"/>
            </a:pPr>
            <a:r>
              <a:rPr lang="en-US" sz="1200" dirty="0"/>
              <a:t>Find the branch names using git branch –a</a:t>
            </a:r>
          </a:p>
          <a:p>
            <a:pPr marL="228600" indent="-228600">
              <a:buAutoNum type="arabicParenR"/>
            </a:pPr>
            <a:r>
              <a:rPr lang="en-US" sz="1200" dirty="0"/>
              <a:t>git diff &lt;branch&gt; &lt;branches_upstream&gt;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3581400"/>
            <a:ext cx="253960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/>
              <a:t>Current branch against other branch:</a:t>
            </a:r>
          </a:p>
          <a:p>
            <a:r>
              <a:rPr lang="en-US" sz="1200" dirty="0"/>
              <a:t>$ git diff --name-status master</a:t>
            </a:r>
            <a:endParaRPr lang="en-US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4267200"/>
            <a:ext cx="3468578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/>
              <a:t>Any two branches:</a:t>
            </a:r>
          </a:p>
          <a:p>
            <a:r>
              <a:rPr lang="en-US" sz="1200" dirty="0"/>
              <a:t>$ git diff --name-status firstbranch..yourBranchName</a:t>
            </a:r>
            <a:endParaRPr lang="en-US" sz="12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33400" y="4953000"/>
            <a:ext cx="3702617" cy="1569660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sz="1200" b="1" dirty="0"/>
              <a:t>Changes among files:</a:t>
            </a:r>
          </a:p>
          <a:p>
            <a:pPr fontAlgn="base"/>
            <a:r>
              <a:rPr lang="en-US" sz="1200" b="1" u="sng" dirty="0"/>
              <a:t>Files on two named branches</a:t>
            </a:r>
          </a:p>
          <a:p>
            <a:r>
              <a:rPr lang="en-US" sz="1200" dirty="0"/>
              <a:t>git diff branch1 branch2 -- myfile1.js myfile2.js</a:t>
            </a:r>
          </a:p>
          <a:p>
            <a:endParaRPr lang="en-US" sz="1200" b="1" dirty="0"/>
          </a:p>
          <a:p>
            <a:pPr fontAlgn="base"/>
            <a:r>
              <a:rPr lang="en-US" sz="1200" b="1" u="sng" dirty="0"/>
              <a:t>Branch1 is optional, current branch considered default:</a:t>
            </a:r>
          </a:p>
          <a:p>
            <a:r>
              <a:rPr lang="en-US" sz="1200" dirty="0"/>
              <a:t>git diff master -- controller/index.js</a:t>
            </a:r>
          </a:p>
          <a:p>
            <a:r>
              <a:rPr lang="en-US" sz="1200" dirty="0"/>
              <a:t>  </a:t>
            </a:r>
            <a:r>
              <a:rPr lang="en-US" sz="1200" b="1" dirty="0"/>
              <a:t>or</a:t>
            </a:r>
          </a:p>
          <a:p>
            <a:r>
              <a:rPr lang="en-US" sz="1200" dirty="0"/>
              <a:t>git difftool master -- controller/index.js</a:t>
            </a:r>
            <a:endParaRPr lang="en-US" sz="12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X</a:t>
            </a:r>
            <a:br>
              <a:rPr lang="en-US" sz="2800" b="1" dirty="0"/>
            </a:br>
            <a:r>
              <a:rPr lang="en-US" sz="2800" b="1" dirty="0"/>
              <a:t>Git clean (how to remove untracked)</a:t>
            </a:r>
            <a:endParaRPr lang="en-US" sz="28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371600"/>
            <a:ext cx="76962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XI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600200"/>
            <a:ext cx="77957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Pull request</a:t>
            </a:r>
          </a:p>
          <a:p>
            <a:r>
              <a:rPr lang="en-US" dirty="0"/>
              <a:t>A pull request is a server side merge.</a:t>
            </a:r>
          </a:p>
          <a:p>
            <a:endParaRPr lang="en-US" dirty="0"/>
          </a:p>
          <a:p>
            <a:r>
              <a:rPr lang="en-US" dirty="0"/>
              <a:t>To make a pull </a:t>
            </a:r>
            <a:r>
              <a:rPr lang="en-US" dirty="0" err="1"/>
              <a:t>req</a:t>
            </a:r>
            <a:r>
              <a:rPr lang="en-US" dirty="0"/>
              <a:t>, first merge the main branch to the feature branch and resolve</a:t>
            </a:r>
          </a:p>
          <a:p>
            <a:r>
              <a:rPr lang="en-US" dirty="0"/>
              <a:t>conflicts locally.</a:t>
            </a:r>
          </a:p>
          <a:p>
            <a:endParaRPr lang="en-US" dirty="0"/>
          </a:p>
          <a:p>
            <a:r>
              <a:rPr lang="en-US" dirty="0"/>
              <a:t>Some of the main branches are locked down, so there is no push.</a:t>
            </a:r>
          </a:p>
          <a:p>
            <a:r>
              <a:rPr lang="en-US" dirty="0"/>
              <a:t>You can only write/push them by a pull request.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XII Stash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77002" y="4876800"/>
            <a:ext cx="7061998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&gt;git stash pop</a:t>
            </a:r>
          </a:p>
          <a:p>
            <a:r>
              <a:rPr lang="en-US" i="1" dirty="0"/>
              <a:t>Popping</a:t>
            </a:r>
            <a:r>
              <a:rPr lang="en-US" dirty="0"/>
              <a:t> your stash removes the changes from your stash and reapplies </a:t>
            </a:r>
          </a:p>
          <a:p>
            <a:r>
              <a:rPr lang="en-US" dirty="0"/>
              <a:t>them to your working copy.</a:t>
            </a:r>
          </a:p>
          <a:p>
            <a:endParaRPr lang="en-US" dirty="0"/>
          </a:p>
          <a:p>
            <a:r>
              <a:rPr lang="en-US" dirty="0"/>
              <a:t>&gt;git stash apply</a:t>
            </a:r>
          </a:p>
          <a:p>
            <a:r>
              <a:rPr lang="en-US" dirty="0"/>
              <a:t>Reapplies the changes to your working copy </a:t>
            </a:r>
            <a:r>
              <a:rPr lang="en-US" i="1" dirty="0"/>
              <a:t>and</a:t>
            </a:r>
            <a:r>
              <a:rPr lang="en-US" dirty="0"/>
              <a:t> keep them in your stash.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152400" y="914400"/>
            <a:ext cx="8610600" cy="240829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ffectLst/>
        </p:spPr>
        <p:txBody>
          <a:bodyPr vert="horz" wrap="square" lIns="0" tIns="0" rIns="0" bIns="19044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cs typeface="Arial" pitchFamily="34" charset="0"/>
              </a:rPr>
              <a:t>git stash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 action: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</a:b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Stashes 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changes to tracked files (modified or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added to index).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But it will </a:t>
            </a:r>
            <a:r>
              <a:rPr kumimoji="0" lang="en-US" b="1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not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 stash:</a:t>
            </a:r>
            <a:endParaRPr kumimoji="0" 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New files in your working copy that have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never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yet been staged (untracked)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cs typeface="Arial" pitchFamily="34" charset="0"/>
              </a:rPr>
              <a:t> - Files that have been </a:t>
            </a: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58ADE3"/>
                </a:solidFill>
                <a:effectLst/>
                <a:cs typeface="Arial" pitchFamily="34" charset="0"/>
                <a:hlinkClick r:id="rId3"/>
              </a:rPr>
              <a:t>ignored</a:t>
            </a:r>
            <a:b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58ADE3"/>
                </a:solidFill>
                <a:effectLst/>
                <a:cs typeface="Arial" pitchFamily="34" charset="0"/>
              </a:rPr>
            </a:br>
            <a:endParaRPr kumimoji="0" lang="en-US" b="0" i="0" u="none" strike="noStrike" cap="none" normalizeH="0" baseline="0" dirty="0">
              <a:ln>
                <a:noFill/>
              </a:ln>
              <a:solidFill>
                <a:srgbClr val="4D4D4D"/>
              </a:solidFill>
              <a:effectLst/>
              <a:cs typeface="Arial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Adding</a:t>
            </a:r>
            <a:r>
              <a:rPr lang="en-US" dirty="0"/>
              <a:t> the -u 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option</a:t>
            </a:r>
            <a:r>
              <a:rPr lang="en-US" dirty="0"/>
              <a:t> (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or</a:t>
            </a:r>
            <a:r>
              <a:rPr lang="en-US" dirty="0"/>
              <a:t> --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include-untracked</a:t>
            </a:r>
            <a:r>
              <a:rPr lang="en-US" dirty="0"/>
              <a:t>)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tells</a:t>
            </a:r>
            <a:r>
              <a:rPr lang="en-US" dirty="0"/>
              <a:t> 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git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stash to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also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stash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your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untracked</a:t>
            </a:r>
            <a:r>
              <a:rPr lang="en-US" dirty="0"/>
              <a:t> </a:t>
            </a:r>
            <a:r>
              <a:rPr lang="en-US" dirty="0">
                <a:solidFill>
                  <a:srgbClr val="4D4D4D"/>
                </a:solidFill>
                <a:cs typeface="Arial" pitchFamily="34" charset="0"/>
              </a:rPr>
              <a:t>files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3724870"/>
            <a:ext cx="7061998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&gt;git stash push –m “my message”</a:t>
            </a:r>
          </a:p>
          <a:p>
            <a:r>
              <a:rPr lang="en-US" dirty="0"/>
              <a:t>Pushes the change to the stash list with a message.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19800" y="228600"/>
            <a:ext cx="3124200" cy="1477328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Note that stash is not required to move between branches.  If a file is added to the index but not committed you can just switch branches &amp; commit.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XI Stash II</a:t>
            </a:r>
            <a:br>
              <a:rPr lang="en-US" sz="2800" b="1" dirty="0"/>
            </a:b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52400" y="3018472"/>
            <a:ext cx="8458200" cy="147732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Applying a stash from the list of stashes</a:t>
            </a:r>
            <a:endParaRPr lang="en-US" dirty="0"/>
          </a:p>
          <a:p>
            <a:pPr fontAlgn="base"/>
            <a:r>
              <a:rPr lang="en-US" dirty="0"/>
              <a:t>The keys into the stash are the stash@{n} items on the left. </a:t>
            </a:r>
          </a:p>
          <a:p>
            <a:pPr fontAlgn="base"/>
            <a:r>
              <a:rPr lang="en-US" dirty="0"/>
              <a:t>&gt;git stash apply stash@{0}</a:t>
            </a:r>
          </a:p>
          <a:p>
            <a:pPr fontAlgn="base"/>
            <a:r>
              <a:rPr lang="en-US" dirty="0"/>
              <a:t>etc.</a:t>
            </a:r>
          </a:p>
          <a:p>
            <a:pPr fontAlgn="base"/>
            <a:r>
              <a:rPr lang="en-US" dirty="0"/>
              <a:t>( </a:t>
            </a:r>
            <a:r>
              <a:rPr lang="en-US" b="1" dirty="0"/>
              <a:t>in </a:t>
            </a:r>
            <a:r>
              <a:rPr lang="en-US" b="1" dirty="0" err="1"/>
              <a:t>tcsh</a:t>
            </a:r>
            <a:r>
              <a:rPr lang="en-US" b="1" dirty="0"/>
              <a:t> </a:t>
            </a:r>
            <a:r>
              <a:rPr lang="en-US" dirty="0"/>
              <a:t>quote like this: "stash@{0}“  )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934278"/>
            <a:ext cx="8458200" cy="196132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12188" t="52222" r="66010" b="28272"/>
          <a:stretch>
            <a:fillRect/>
          </a:stretch>
        </p:blipFill>
        <p:spPr bwMode="auto">
          <a:xfrm>
            <a:off x="152400" y="4864902"/>
            <a:ext cx="7315200" cy="184069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752600" y="5269468"/>
            <a:ext cx="2209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-p means show diff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XIII  tag</a:t>
            </a:r>
            <a:br>
              <a:rPr lang="en-US" sz="2800" b="1" dirty="0"/>
            </a:b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072776"/>
            <a:ext cx="4724400" cy="189902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6" name="Oval 5"/>
          <p:cNvSpPr/>
          <p:nvPr/>
        </p:nvSpPr>
        <p:spPr>
          <a:xfrm>
            <a:off x="3076576" y="2308225"/>
            <a:ext cx="876300" cy="196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Git XIV</a:t>
            </a:r>
            <a:br>
              <a:rPr lang="en-US" sz="2400" b="1" dirty="0"/>
            </a:br>
            <a:r>
              <a:rPr lang="en-US" sz="2400" b="1" dirty="0"/>
              <a:t>Remove untracked files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15238" t="24444" r="65833" b="6878"/>
          <a:stretch>
            <a:fillRect/>
          </a:stretch>
        </p:blipFill>
        <p:spPr bwMode="auto">
          <a:xfrm>
            <a:off x="1524000" y="987484"/>
            <a:ext cx="5562600" cy="5676303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225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GIT XIV Rebase</a:t>
            </a:r>
            <a:br>
              <a:rPr lang="en-US" sz="2400" b="1" dirty="0"/>
            </a:br>
            <a:r>
              <a:rPr lang="en-US" sz="2400" dirty="0"/>
              <a:t> Squash 3 commits into 1, (removing two commit messages)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-3488"/>
          <a:stretch>
            <a:fillRect/>
          </a:stretch>
        </p:blipFill>
        <p:spPr bwMode="auto">
          <a:xfrm>
            <a:off x="1371600" y="1030852"/>
            <a:ext cx="6781800" cy="567474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6248400" y="2133600"/>
            <a:ext cx="2263055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&gt;git rebase –i HEAD~3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34448" y="3276600"/>
            <a:ext cx="436080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Leave the first, change the 2</a:t>
            </a:r>
            <a:r>
              <a:rPr lang="en-US" baseline="30000" dirty="0"/>
              <a:t>nd</a:t>
            </a:r>
            <a:r>
              <a:rPr lang="en-US" dirty="0"/>
              <a:t> two to squash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3048000" y="33528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48000" y="3505200"/>
            <a:ext cx="381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25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III  merge conflict III </a:t>
            </a:r>
            <a:br>
              <a:rPr lang="en-US" sz="2800" b="1" dirty="0"/>
            </a:br>
            <a:r>
              <a:rPr lang="en-US" sz="2800" b="1" dirty="0"/>
              <a:t>Explanation of ‘status XY after merge’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66800"/>
            <a:ext cx="8089009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After merge conflict manual resolution the merged file may still show something like</a:t>
            </a:r>
          </a:p>
          <a:p>
            <a:r>
              <a:rPr lang="en-US" dirty="0"/>
              <a:t>&gt;UU for status.</a:t>
            </a:r>
          </a:p>
          <a:p>
            <a:endParaRPr lang="en-US" dirty="0"/>
          </a:p>
          <a:p>
            <a:r>
              <a:rPr lang="en-US" dirty="0"/>
              <a:t>It is trying to tell you about the two parents and why there is a conflict.</a:t>
            </a:r>
          </a:p>
          <a:p>
            <a:r>
              <a:rPr lang="en-US" dirty="0"/>
              <a:t>For example one parent tried to delete the file and the other parent changed it.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578537"/>
            <a:ext cx="4805320" cy="4197752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2400" y="2819400"/>
            <a:ext cx="2209800" cy="341632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This is the </a:t>
            </a:r>
          </a:p>
          <a:p>
            <a:r>
              <a:rPr lang="en-US" dirty="0"/>
              <a:t>Stack overflow answer</a:t>
            </a:r>
          </a:p>
          <a:p>
            <a:r>
              <a:rPr lang="en-US" dirty="0"/>
              <a:t>for what does </a:t>
            </a:r>
          </a:p>
          <a:p>
            <a:r>
              <a:rPr lang="en-US" dirty="0"/>
              <a:t>‘both modified’ </a:t>
            </a:r>
          </a:p>
          <a:p>
            <a:r>
              <a:rPr lang="en-US" dirty="0"/>
              <a:t>mean?</a:t>
            </a:r>
          </a:p>
          <a:p>
            <a:endParaRPr lang="en-US" dirty="0"/>
          </a:p>
          <a:p>
            <a:r>
              <a:rPr lang="en-US" b="1" dirty="0"/>
              <a:t>one comment was:</a:t>
            </a:r>
          </a:p>
          <a:p>
            <a:pPr fontAlgn="base"/>
            <a:r>
              <a:rPr lang="en-US" i="1" dirty="0"/>
              <a:t>It's modified "since" or </a:t>
            </a:r>
          </a:p>
          <a:p>
            <a:pPr fontAlgn="base"/>
            <a:r>
              <a:rPr lang="en-US" i="1" dirty="0"/>
              <a:t>compared to both parents.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0" y="0"/>
            <a:ext cx="8858250" cy="1143000"/>
          </a:xfrm>
        </p:spPr>
        <p:txBody>
          <a:bodyPr>
            <a:normAutofit/>
          </a:bodyPr>
          <a:lstStyle/>
          <a:p>
            <a:r>
              <a:rPr lang="en-US" sz="2400" b="1" dirty="0"/>
              <a:t>GIT XV LFS Add</a:t>
            </a:r>
            <a:endParaRPr lang="en-US" sz="2400" dirty="0"/>
          </a:p>
        </p:txBody>
      </p:sp>
      <p:pic>
        <p:nvPicPr>
          <p:cNvPr id="145411" name="Picture 3"/>
          <p:cNvPicPr>
            <a:picLocks noChangeAspect="1" noChangeArrowheads="1"/>
          </p:cNvPicPr>
          <p:nvPr/>
        </p:nvPicPr>
        <p:blipFill>
          <a:blip r:embed="rId2" cstate="print"/>
          <a:srcRect l="19479" t="22222" r="62083" b="17634"/>
          <a:stretch>
            <a:fillRect/>
          </a:stretch>
        </p:blipFill>
        <p:spPr bwMode="auto">
          <a:xfrm>
            <a:off x="228600" y="762000"/>
            <a:ext cx="4401988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4648200" y="1905000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folder and it’s contents recursively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209800" y="2257425"/>
            <a:ext cx="3362325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412" name="Picture 4"/>
          <p:cNvPicPr>
            <a:picLocks noChangeAspect="1" noChangeArrowheads="1"/>
          </p:cNvPicPr>
          <p:nvPr/>
        </p:nvPicPr>
        <p:blipFill>
          <a:blip r:embed="rId3" cstate="print"/>
          <a:srcRect l="20156" t="39630" r="62500" b="38333"/>
          <a:stretch>
            <a:fillRect/>
          </a:stretch>
        </p:blipFill>
        <p:spPr bwMode="auto">
          <a:xfrm>
            <a:off x="381000" y="5105400"/>
            <a:ext cx="426463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4953000" y="3886200"/>
            <a:ext cx="3886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yes,</a:t>
            </a:r>
          </a:p>
          <a:p>
            <a:r>
              <a:rPr lang="en-US" sz="1600" dirty="0"/>
              <a:t>Is the psd_iqrec folder there is already a</a:t>
            </a:r>
          </a:p>
          <a:p>
            <a:r>
              <a:rPr lang="en-US" sz="1600" dirty="0"/>
              <a:t>.gitattributes file, so run git </a:t>
            </a:r>
            <a:r>
              <a:rPr lang="en-US" sz="1600" dirty="0" err="1"/>
              <a:t>lfs</a:t>
            </a:r>
            <a:r>
              <a:rPr lang="en-US" sz="1600" dirty="0"/>
              <a:t> add from there to have this file be the one and only </a:t>
            </a:r>
          </a:p>
          <a:p>
            <a:r>
              <a:rPr lang="en-US" sz="1600" dirty="0"/>
              <a:t>.gitattributes file for the repo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4495801" y="4267200"/>
            <a:ext cx="533399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876800" y="6096000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Don’t forget to add changes to the gitattributes file to git, and push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267200" y="6324600"/>
            <a:ext cx="533399" cy="28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2258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Xah</a:t>
            </a:r>
            <a:r>
              <a:rPr lang="en-US" dirty="0"/>
              <a:t> Lee Magit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6437" t="47963" r="78688" b="28704"/>
          <a:stretch>
            <a:fillRect/>
          </a:stretch>
        </p:blipFill>
        <p:spPr bwMode="auto">
          <a:xfrm>
            <a:off x="685800" y="2438400"/>
            <a:ext cx="590126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33400" y="1371600"/>
            <a:ext cx="76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Magit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Straight Connector 103"/>
          <p:cNvCxnSpPr>
            <a:stCxn id="78" idx="2"/>
          </p:cNvCxnSpPr>
          <p:nvPr/>
        </p:nvCxnSpPr>
        <p:spPr>
          <a:xfrm flipH="1">
            <a:off x="5460209" y="45339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SV Event Scheduler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247" y="1219200"/>
            <a:ext cx="1266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Region 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1540" y="2590800"/>
            <a:ext cx="108295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Active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980492" y="1143000"/>
            <a:ext cx="708" cy="525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3920" y="3821668"/>
            <a:ext cx="109657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920" y="4842748"/>
            <a:ext cx="109414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Reactive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6301" y="6183868"/>
            <a:ext cx="11049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90923" y="1219200"/>
            <a:ext cx="9164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Regions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654300" y="1676400"/>
            <a:ext cx="109857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Preponed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672896" y="3821668"/>
            <a:ext cx="108427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72520" y="6183868"/>
            <a:ext cx="584647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762000" y="1676400"/>
            <a:ext cx="693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814921" y="2727960"/>
            <a:ext cx="94224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Inactive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67582" y="3093720"/>
            <a:ext cx="5895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NBA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94458" y="4614148"/>
            <a:ext cx="76270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14212" y="4979908"/>
            <a:ext cx="94224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Inactive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67582" y="5345668"/>
            <a:ext cx="58958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NBA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2614167" y="3810000"/>
            <a:ext cx="12954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66567" y="3886200"/>
            <a:ext cx="914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918967" y="44958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071367" y="4419600"/>
            <a:ext cx="8382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842767" y="2743200"/>
            <a:ext cx="9144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2614167" y="2667000"/>
            <a:ext cx="1295400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045572" y="1219200"/>
            <a:ext cx="821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Details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695244" y="2907268"/>
            <a:ext cx="76270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872597" y="6183868"/>
            <a:ext cx="58464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0" name="Oval 69"/>
          <p:cNvSpPr/>
          <p:nvPr/>
        </p:nvSpPr>
        <p:spPr>
          <a:xfrm>
            <a:off x="5867400" y="2286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867400" y="2362200"/>
            <a:ext cx="2517036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Read </a:t>
            </a:r>
            <a:r>
              <a:rPr lang="en-US" sz="1000" dirty="0" err="1"/>
              <a:t>rhs</a:t>
            </a:r>
            <a:r>
              <a:rPr lang="en-US" sz="1000" dirty="0"/>
              <a:t> and assign lhs blocking assignments</a:t>
            </a:r>
          </a:p>
        </p:txBody>
      </p:sp>
      <p:sp>
        <p:nvSpPr>
          <p:cNvPr id="72" name="Oval 71"/>
          <p:cNvSpPr/>
          <p:nvPr/>
        </p:nvSpPr>
        <p:spPr>
          <a:xfrm>
            <a:off x="5896556" y="2667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101537" y="2743200"/>
            <a:ext cx="2081019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Read </a:t>
            </a:r>
            <a:r>
              <a:rPr lang="en-US" sz="1000" dirty="0" err="1"/>
              <a:t>rhs</a:t>
            </a:r>
            <a:r>
              <a:rPr lang="en-US" sz="1000" dirty="0"/>
              <a:t>  NON blocking assignments</a:t>
            </a:r>
          </a:p>
        </p:txBody>
      </p:sp>
      <p:sp>
        <p:nvSpPr>
          <p:cNvPr id="74" name="Oval 73"/>
          <p:cNvSpPr/>
          <p:nvPr/>
        </p:nvSpPr>
        <p:spPr>
          <a:xfrm>
            <a:off x="5896556" y="3048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201553" y="3124200"/>
            <a:ext cx="1752403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make continuous assignments</a:t>
            </a:r>
          </a:p>
        </p:txBody>
      </p:sp>
      <p:sp>
        <p:nvSpPr>
          <p:cNvPr id="76" name="Oval 75"/>
          <p:cNvSpPr/>
          <p:nvPr/>
        </p:nvSpPr>
        <p:spPr>
          <a:xfrm>
            <a:off x="5896556" y="34290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410458" y="3505200"/>
            <a:ext cx="1162498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$display command</a:t>
            </a:r>
          </a:p>
        </p:txBody>
      </p:sp>
      <p:sp>
        <p:nvSpPr>
          <p:cNvPr id="78" name="Oval 77"/>
          <p:cNvSpPr/>
          <p:nvPr/>
        </p:nvSpPr>
        <p:spPr>
          <a:xfrm>
            <a:off x="5943600" y="43434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093564" y="4419600"/>
            <a:ext cx="2249334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assign LHS NON BLOCKING assignments</a:t>
            </a:r>
          </a:p>
        </p:txBody>
      </p:sp>
      <p:sp>
        <p:nvSpPr>
          <p:cNvPr id="80" name="Oval 79"/>
          <p:cNvSpPr/>
          <p:nvPr/>
        </p:nvSpPr>
        <p:spPr>
          <a:xfrm>
            <a:off x="5946036" y="61722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477000" y="6248400"/>
            <a:ext cx="1327608" cy="24622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$monitor and $strobe</a:t>
            </a:r>
          </a:p>
        </p:txBody>
      </p:sp>
      <p:cxnSp>
        <p:nvCxnSpPr>
          <p:cNvPr id="83" name="Straight Connector 82"/>
          <p:cNvCxnSpPr>
            <a:stCxn id="71" idx="1"/>
            <a:endCxn id="55" idx="3"/>
          </p:cNvCxnSpPr>
          <p:nvPr/>
        </p:nvCxnSpPr>
        <p:spPr>
          <a:xfrm flipH="1">
            <a:off x="5457953" y="2485311"/>
            <a:ext cx="409447" cy="60662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3"/>
          </p:cNvCxnSpPr>
          <p:nvPr/>
        </p:nvCxnSpPr>
        <p:spPr>
          <a:xfrm flipH="1">
            <a:off x="5457953" y="2819400"/>
            <a:ext cx="485647" cy="2725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55" idx="3"/>
          </p:cNvCxnSpPr>
          <p:nvPr/>
        </p:nvCxnSpPr>
        <p:spPr>
          <a:xfrm flipH="1" flipV="1">
            <a:off x="5457953" y="3091934"/>
            <a:ext cx="485647" cy="108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5" idx="3"/>
          </p:cNvCxnSpPr>
          <p:nvPr/>
        </p:nvCxnSpPr>
        <p:spPr>
          <a:xfrm flipH="1" flipV="1">
            <a:off x="5457953" y="3091934"/>
            <a:ext cx="485647" cy="489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867659" y="4343400"/>
            <a:ext cx="58958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NBA</a:t>
            </a: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7888933" y="2855266"/>
            <a:ext cx="1600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Events in active region</a:t>
            </a:r>
          </a:p>
          <a:p>
            <a:pPr algn="ctr"/>
            <a:r>
              <a:rPr lang="en-US" sz="1200" dirty="0"/>
              <a:t> execute in any  order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5486400" y="63246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710123" y="4953000"/>
            <a:ext cx="1007007" cy="55399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All three are for</a:t>
            </a:r>
          </a:p>
          <a:p>
            <a:r>
              <a:rPr lang="en-US" sz="1000" b="1" dirty="0"/>
              <a:t>program block</a:t>
            </a:r>
          </a:p>
          <a:p>
            <a:r>
              <a:rPr lang="en-US" sz="1000" dirty="0"/>
              <a:t>don’t use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3710123" y="3810000"/>
            <a:ext cx="7104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assert </a:t>
            </a:r>
          </a:p>
          <a:p>
            <a:r>
              <a:rPr lang="en-US" sz="1000" dirty="0"/>
              <a:t>assertions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657600" y="2743200"/>
            <a:ext cx="671979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#0 delay</a:t>
            </a:r>
          </a:p>
          <a:p>
            <a:r>
              <a:rPr lang="en-US" sz="1000" dirty="0"/>
              <a:t>don’t use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-376271" y="3664538"/>
            <a:ext cx="16024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533400" y="990600"/>
            <a:ext cx="0" cy="533400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2400" y="6248400"/>
            <a:ext cx="6703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To next</a:t>
            </a:r>
          </a:p>
          <a:p>
            <a:r>
              <a:rPr lang="en-US" sz="1000" dirty="0"/>
              <a:t> time slot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2400" y="609600"/>
            <a:ext cx="96372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From previous </a:t>
            </a:r>
          </a:p>
          <a:p>
            <a:r>
              <a:rPr lang="en-US" sz="1000" dirty="0"/>
              <a:t>time slot</a:t>
            </a:r>
          </a:p>
        </p:txBody>
      </p:sp>
      <p:cxnSp>
        <p:nvCxnSpPr>
          <p:cNvPr id="126" name="Straight Connector 125"/>
          <p:cNvCxnSpPr/>
          <p:nvPr/>
        </p:nvCxnSpPr>
        <p:spPr>
          <a:xfrm>
            <a:off x="3733800" y="1181100"/>
            <a:ext cx="25400" cy="544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5454650" y="1676400"/>
            <a:ext cx="0" cy="495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733800" y="1676400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read assertion</a:t>
            </a:r>
          </a:p>
          <a:p>
            <a:r>
              <a:rPr lang="en-US" sz="1000" dirty="0"/>
              <a:t>values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76300" y="1675368"/>
            <a:ext cx="109857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Preponed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987419" y="2362200"/>
            <a:ext cx="762709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34" name="Right Arrow 133"/>
          <p:cNvSpPr/>
          <p:nvPr/>
        </p:nvSpPr>
        <p:spPr>
          <a:xfrm rot="1630408">
            <a:off x="3660529" y="2712582"/>
            <a:ext cx="1101643" cy="1077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 rot="2956377">
            <a:off x="3421686" y="3808169"/>
            <a:ext cx="1669601" cy="143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>
            <a:off x="3802687" y="6324600"/>
            <a:ext cx="997913" cy="15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" name="Straight Connector 90"/>
          <p:cNvCxnSpPr/>
          <p:nvPr/>
        </p:nvCxnSpPr>
        <p:spPr>
          <a:xfrm>
            <a:off x="3276600" y="1219200"/>
            <a:ext cx="0" cy="54864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78" idx="2"/>
          </p:cNvCxnSpPr>
          <p:nvPr/>
        </p:nvCxnSpPr>
        <p:spPr>
          <a:xfrm flipH="1">
            <a:off x="5384010" y="3848100"/>
            <a:ext cx="254790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SV Event Scheduler Simplified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8047" y="1219200"/>
            <a:ext cx="126624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Region Sets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5340" y="2590800"/>
            <a:ext cx="1082959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Active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1904292" y="1143000"/>
            <a:ext cx="708" cy="52578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0101" y="6183868"/>
            <a:ext cx="110490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414723" y="1219200"/>
            <a:ext cx="9164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Regions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78100" y="1676400"/>
            <a:ext cx="1098570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Preponed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87984" y="6183868"/>
            <a:ext cx="58464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685800" y="1676400"/>
            <a:ext cx="69342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24176" y="3669268"/>
            <a:ext cx="756792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NBA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69372" y="1219200"/>
            <a:ext cx="82182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Details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96584" y="2373870"/>
            <a:ext cx="762709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65773" y="6183868"/>
            <a:ext cx="584647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0" name="Oval 69"/>
          <p:cNvSpPr/>
          <p:nvPr/>
        </p:nvSpPr>
        <p:spPr>
          <a:xfrm>
            <a:off x="5410200" y="1752602"/>
            <a:ext cx="3124200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419686" y="1804987"/>
            <a:ext cx="31380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Read </a:t>
            </a:r>
            <a:r>
              <a:rPr lang="en-US" sz="1200" b="1" dirty="0" err="1"/>
              <a:t>rhs</a:t>
            </a:r>
            <a:r>
              <a:rPr lang="en-US" sz="1200" b="1" dirty="0"/>
              <a:t> and make lhs </a:t>
            </a:r>
            <a:r>
              <a:rPr lang="en-US" sz="1200" b="1" u="sng" dirty="0"/>
              <a:t>BLOCKING</a:t>
            </a:r>
            <a:r>
              <a:rPr lang="en-US" sz="1200" b="1" dirty="0"/>
              <a:t> assignments</a:t>
            </a:r>
          </a:p>
        </p:txBody>
      </p:sp>
      <p:sp>
        <p:nvSpPr>
          <p:cNvPr id="72" name="Oval 71"/>
          <p:cNvSpPr/>
          <p:nvPr/>
        </p:nvSpPr>
        <p:spPr>
          <a:xfrm>
            <a:off x="5820356" y="2133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822137" y="2197102"/>
            <a:ext cx="2514984" cy="276999"/>
          </a:xfrm>
          <a:prstGeom prst="rect">
            <a:avLst/>
          </a:prstGeom>
          <a:noFill/>
          <a:ln w="3175"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Read </a:t>
            </a:r>
            <a:r>
              <a:rPr lang="en-US" sz="1200" b="1" dirty="0" err="1"/>
              <a:t>rhs</a:t>
            </a:r>
            <a:r>
              <a:rPr lang="en-US" sz="1200" b="1" dirty="0"/>
              <a:t>  </a:t>
            </a:r>
            <a:r>
              <a:rPr lang="en-US" sz="1200" b="1" u="sng" dirty="0"/>
              <a:t>NON</a:t>
            </a:r>
            <a:r>
              <a:rPr lang="en-US" sz="1200" b="1" dirty="0"/>
              <a:t> blocking assignments</a:t>
            </a:r>
          </a:p>
        </p:txBody>
      </p:sp>
      <p:sp>
        <p:nvSpPr>
          <p:cNvPr id="74" name="Oval 73"/>
          <p:cNvSpPr/>
          <p:nvPr/>
        </p:nvSpPr>
        <p:spPr>
          <a:xfrm>
            <a:off x="5820356" y="2514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125353" y="2590802"/>
            <a:ext cx="210685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make continuous assignments</a:t>
            </a:r>
          </a:p>
        </p:txBody>
      </p:sp>
      <p:sp>
        <p:nvSpPr>
          <p:cNvPr id="76" name="Oval 75"/>
          <p:cNvSpPr/>
          <p:nvPr/>
        </p:nvSpPr>
        <p:spPr>
          <a:xfrm>
            <a:off x="5820356" y="2895602"/>
            <a:ext cx="24675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334258" y="2971802"/>
            <a:ext cx="138659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$display command</a:t>
            </a:r>
          </a:p>
        </p:txBody>
      </p:sp>
      <p:sp>
        <p:nvSpPr>
          <p:cNvPr id="78" name="Oval 77"/>
          <p:cNvSpPr/>
          <p:nvPr/>
        </p:nvSpPr>
        <p:spPr>
          <a:xfrm>
            <a:off x="5638800" y="3657600"/>
            <a:ext cx="2696156" cy="381000"/>
          </a:xfrm>
          <a:prstGeom prst="ellipse">
            <a:avLst/>
          </a:prstGeom>
          <a:noFill/>
          <a:ln w="31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5729273" y="3700467"/>
            <a:ext cx="266579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make LHS NON BLOCKING assignments</a:t>
            </a:r>
          </a:p>
        </p:txBody>
      </p:sp>
      <p:sp>
        <p:nvSpPr>
          <p:cNvPr id="80" name="Oval 79"/>
          <p:cNvSpPr/>
          <p:nvPr/>
        </p:nvSpPr>
        <p:spPr>
          <a:xfrm>
            <a:off x="5869836" y="6172200"/>
            <a:ext cx="2467556" cy="3810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6400800" y="6248400"/>
            <a:ext cx="1582228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$monitor and $strobe</a:t>
            </a:r>
          </a:p>
        </p:txBody>
      </p:sp>
      <p:cxnSp>
        <p:nvCxnSpPr>
          <p:cNvPr id="83" name="Straight Connector 82"/>
          <p:cNvCxnSpPr>
            <a:endCxn id="55" idx="3"/>
          </p:cNvCxnSpPr>
          <p:nvPr/>
        </p:nvCxnSpPr>
        <p:spPr>
          <a:xfrm flipH="1">
            <a:off x="5259293" y="2057400"/>
            <a:ext cx="257047" cy="50113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5" idx="3"/>
          </p:cNvCxnSpPr>
          <p:nvPr/>
        </p:nvCxnSpPr>
        <p:spPr>
          <a:xfrm flipH="1">
            <a:off x="5259293" y="2286002"/>
            <a:ext cx="485647" cy="2725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endCxn id="55" idx="3"/>
          </p:cNvCxnSpPr>
          <p:nvPr/>
        </p:nvCxnSpPr>
        <p:spPr>
          <a:xfrm flipH="1" flipV="1">
            <a:off x="5259293" y="2558536"/>
            <a:ext cx="485647" cy="108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endCxn id="55" idx="3"/>
          </p:cNvCxnSpPr>
          <p:nvPr/>
        </p:nvCxnSpPr>
        <p:spPr>
          <a:xfrm flipH="1" flipV="1">
            <a:off x="5259293" y="2558536"/>
            <a:ext cx="485647" cy="489466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668999" y="3657600"/>
            <a:ext cx="589585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NBA</a:t>
            </a:r>
          </a:p>
        </p:txBody>
      </p:sp>
      <p:sp>
        <p:nvSpPr>
          <p:cNvPr id="107" name="TextBox 106"/>
          <p:cNvSpPr txBox="1"/>
          <p:nvPr/>
        </p:nvSpPr>
        <p:spPr>
          <a:xfrm rot="16200000">
            <a:off x="7988964" y="2232968"/>
            <a:ext cx="16002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Events in active region</a:t>
            </a:r>
          </a:p>
          <a:p>
            <a:pPr algn="ctr"/>
            <a:r>
              <a:rPr lang="en-US" sz="1200" dirty="0"/>
              <a:t> execute in any  order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5410200" y="6324600"/>
            <a:ext cx="483391" cy="71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733800" y="3886200"/>
            <a:ext cx="71045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assert </a:t>
            </a:r>
          </a:p>
          <a:p>
            <a:r>
              <a:rPr lang="en-US" sz="1000" dirty="0"/>
              <a:t>assertions</a:t>
            </a:r>
          </a:p>
        </p:txBody>
      </p:sp>
      <p:sp>
        <p:nvSpPr>
          <p:cNvPr id="114" name="TextBox 113"/>
          <p:cNvSpPr txBox="1"/>
          <p:nvPr/>
        </p:nvSpPr>
        <p:spPr>
          <a:xfrm rot="16200000">
            <a:off x="-376271" y="3664538"/>
            <a:ext cx="160240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Time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533400" y="990600"/>
            <a:ext cx="0" cy="5334000"/>
          </a:xfrm>
          <a:prstGeom prst="line">
            <a:avLst/>
          </a:prstGeom>
          <a:ln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152400" y="6248400"/>
            <a:ext cx="670376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To next</a:t>
            </a:r>
          </a:p>
          <a:p>
            <a:r>
              <a:rPr lang="en-US" sz="1000" dirty="0"/>
              <a:t> time slot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52400" y="609600"/>
            <a:ext cx="963725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From previous </a:t>
            </a:r>
          </a:p>
          <a:p>
            <a:r>
              <a:rPr lang="en-US" sz="1000" dirty="0"/>
              <a:t>time slot</a:t>
            </a:r>
          </a:p>
        </p:txBody>
      </p:sp>
      <p:cxnSp>
        <p:nvCxnSpPr>
          <p:cNvPr id="127" name="Straight Connector 126"/>
          <p:cNvCxnSpPr/>
          <p:nvPr/>
        </p:nvCxnSpPr>
        <p:spPr>
          <a:xfrm>
            <a:off x="5257800" y="1676400"/>
            <a:ext cx="0" cy="4953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657600" y="1676400"/>
            <a:ext cx="926857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000" dirty="0"/>
              <a:t>read assertion</a:t>
            </a:r>
          </a:p>
          <a:p>
            <a:r>
              <a:rPr lang="en-US" sz="1000" dirty="0"/>
              <a:t>values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00100" y="1675368"/>
            <a:ext cx="109857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Preponed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911219" y="2362200"/>
            <a:ext cx="762709" cy="36933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Active</a:t>
            </a:r>
          </a:p>
        </p:txBody>
      </p:sp>
      <p:sp>
        <p:nvSpPr>
          <p:cNvPr id="134" name="Right Arrow 133"/>
          <p:cNvSpPr/>
          <p:nvPr/>
        </p:nvSpPr>
        <p:spPr>
          <a:xfrm>
            <a:off x="3657600" y="2514600"/>
            <a:ext cx="838200" cy="76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>
            <a:off x="3650286" y="3808168"/>
            <a:ext cx="997914" cy="154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>
            <a:off x="3581400" y="6324600"/>
            <a:ext cx="1066800" cy="154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2590800" y="2209800"/>
            <a:ext cx="3175" cy="160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590800" y="2209800"/>
            <a:ext cx="68580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578100" y="2546350"/>
            <a:ext cx="329565" cy="635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590800" y="3810000"/>
            <a:ext cx="329565" cy="6350"/>
          </a:xfrm>
          <a:prstGeom prst="line">
            <a:avLst/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334000" y="3308350"/>
            <a:ext cx="3733800" cy="261610"/>
          </a:xfrm>
          <a:prstGeom prst="rect">
            <a:avLst/>
          </a:prstGeom>
          <a:solidFill>
            <a:srgbClr val="CEEAB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$display can happen more than 1x/time, because of the loop.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324600" y="5562600"/>
            <a:ext cx="1981200" cy="430887"/>
          </a:xfrm>
          <a:prstGeom prst="rect">
            <a:avLst/>
          </a:prstGeom>
          <a:solidFill>
            <a:srgbClr val="CEEAB0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$monitor asserts on signal change, only 1x per simulation.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/>
              <a:t>Tmux</a:t>
            </a:r>
            <a:r>
              <a:rPr lang="en-US" sz="2800" dirty="0"/>
              <a:t>, </a:t>
            </a:r>
            <a:r>
              <a:rPr lang="en-US" sz="2800" dirty="0" err="1"/>
              <a:t>wimmi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0" y="1600200"/>
            <a:ext cx="401622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tmux</a:t>
            </a:r>
            <a:r>
              <a:rPr lang="en-US" dirty="0"/>
              <a:t> -2 gives 256 colors rather than 8</a:t>
            </a:r>
          </a:p>
          <a:p>
            <a:endParaRPr lang="en-US" dirty="0"/>
          </a:p>
          <a:p>
            <a:r>
              <a:rPr lang="en-US" dirty="0"/>
              <a:t>Check out </a:t>
            </a:r>
            <a:r>
              <a:rPr lang="en-US" dirty="0" err="1"/>
              <a:t>wimmi</a:t>
            </a:r>
            <a:r>
              <a:rPr lang="en-US" dirty="0"/>
              <a:t> tiling window manager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Chrome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640403" cy="42473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New tab</a:t>
            </a:r>
          </a:p>
          <a:p>
            <a:pPr>
              <a:buFontTx/>
              <a:buChar char="-"/>
            </a:pPr>
            <a:r>
              <a:rPr lang="en-US" dirty="0"/>
              <a:t>C-t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Open last closed tab</a:t>
            </a:r>
          </a:p>
          <a:p>
            <a:pPr>
              <a:buFontTx/>
              <a:buChar char="-"/>
            </a:pPr>
            <a:r>
              <a:rPr lang="en-US" dirty="0"/>
              <a:t>C-T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Close tab</a:t>
            </a:r>
          </a:p>
          <a:p>
            <a:r>
              <a:rPr lang="en-US" dirty="0"/>
              <a:t>- C-F4</a:t>
            </a:r>
          </a:p>
          <a:p>
            <a:pPr>
              <a:buFontTx/>
              <a:buChar char="-"/>
            </a:pPr>
            <a:r>
              <a:rPr lang="en-US" dirty="0"/>
              <a:t>C-w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Open Downloads folder</a:t>
            </a:r>
          </a:p>
          <a:p>
            <a:pPr>
              <a:buFontTx/>
              <a:buChar char="-"/>
            </a:pPr>
            <a:r>
              <a:rPr lang="en-US" dirty="0"/>
              <a:t>C-j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Move cursor to search bar</a:t>
            </a:r>
          </a:p>
          <a:p>
            <a:r>
              <a:rPr lang="en-US" dirty="0"/>
              <a:t> C-l/F6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43600" y="1452562"/>
            <a:ext cx="2198230" cy="31393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Print</a:t>
            </a:r>
          </a:p>
          <a:p>
            <a:pPr>
              <a:buFontTx/>
              <a:buChar char="-"/>
            </a:pPr>
            <a:r>
              <a:rPr lang="en-US" dirty="0"/>
              <a:t>C-p 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Bookmarks</a:t>
            </a:r>
          </a:p>
          <a:p>
            <a:pPr>
              <a:buFontTx/>
              <a:buChar char="-"/>
            </a:pPr>
            <a:r>
              <a:rPr lang="en-US" dirty="0"/>
              <a:t>C-O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Hide Show </a:t>
            </a:r>
            <a:r>
              <a:rPr lang="en-US" dirty="0" err="1"/>
              <a:t>Bookmaks</a:t>
            </a:r>
            <a:endParaRPr lang="en-US" dirty="0"/>
          </a:p>
          <a:p>
            <a:pPr>
              <a:buFontTx/>
              <a:buChar char="-"/>
            </a:pPr>
            <a:r>
              <a:rPr lang="en-US" dirty="0"/>
              <a:t>C-B</a:t>
            </a:r>
          </a:p>
          <a:p>
            <a:pPr>
              <a:buFontTx/>
              <a:buChar char="-"/>
            </a:pPr>
            <a:endParaRPr lang="en-US" dirty="0"/>
          </a:p>
          <a:p>
            <a:r>
              <a:rPr lang="en-US" dirty="0"/>
              <a:t>Bookmark page</a:t>
            </a:r>
          </a:p>
          <a:p>
            <a:r>
              <a:rPr lang="en-US" dirty="0"/>
              <a:t>- C-d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SystemVerilog Websites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625912" cy="480131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verificationguide.com</a:t>
            </a:r>
          </a:p>
          <a:p>
            <a:endParaRPr lang="en-US" dirty="0"/>
          </a:p>
          <a:p>
            <a:r>
              <a:rPr lang="en-US" dirty="0"/>
              <a:t>chipverify.com</a:t>
            </a:r>
          </a:p>
          <a:p>
            <a:endParaRPr lang="en-US" dirty="0"/>
          </a:p>
          <a:p>
            <a:r>
              <a:rPr lang="en-US" dirty="0"/>
              <a:t>vlsi.pro</a:t>
            </a:r>
          </a:p>
          <a:p>
            <a:endParaRPr lang="en-US" dirty="0"/>
          </a:p>
          <a:p>
            <a:r>
              <a:rPr lang="en-US" dirty="0"/>
              <a:t>svref.renerta.com</a:t>
            </a:r>
          </a:p>
          <a:p>
            <a:endParaRPr lang="en-US" dirty="0"/>
          </a:p>
          <a:p>
            <a:r>
              <a:rPr lang="en-US" dirty="0"/>
              <a:t>testbench.in</a:t>
            </a:r>
          </a:p>
          <a:p>
            <a:endParaRPr lang="en-US" dirty="0"/>
          </a:p>
          <a:p>
            <a:r>
              <a:rPr lang="en-US" dirty="0"/>
              <a:t>asic-world.com</a:t>
            </a:r>
          </a:p>
          <a:p>
            <a:endParaRPr lang="en-US" dirty="0"/>
          </a:p>
          <a:p>
            <a:r>
              <a:rPr lang="en-US" dirty="0"/>
              <a:t>markhardy.info</a:t>
            </a:r>
          </a:p>
          <a:p>
            <a:endParaRPr lang="en-US" dirty="0"/>
          </a:p>
          <a:p>
            <a:r>
              <a:rPr lang="en-US" dirty="0"/>
              <a:t>tenthousandfailures.com</a:t>
            </a:r>
          </a:p>
          <a:p>
            <a:endParaRPr lang="en-US" dirty="0"/>
          </a:p>
          <a:p>
            <a:r>
              <a:rPr lang="en-US" dirty="0"/>
              <a:t>www.fullchipdesign.com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SystemVerilog Testbench Dance Variations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299797" cy="34163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verification guide style</a:t>
            </a:r>
          </a:p>
          <a:p>
            <a:endParaRPr lang="en-US" dirty="0"/>
          </a:p>
          <a:p>
            <a:r>
              <a:rPr lang="en-US" dirty="0" err="1"/>
              <a:t>pre_test</a:t>
            </a:r>
            <a:endParaRPr lang="en-US" dirty="0"/>
          </a:p>
          <a:p>
            <a:r>
              <a:rPr lang="en-US" dirty="0"/>
              <a:t>  - </a:t>
            </a:r>
            <a:r>
              <a:rPr lang="en-US" dirty="0" err="1"/>
              <a:t>resetDut</a:t>
            </a:r>
            <a:endParaRPr lang="en-US" dirty="0"/>
          </a:p>
          <a:p>
            <a:r>
              <a:rPr lang="en-US" dirty="0"/>
              <a:t>  - </a:t>
            </a:r>
            <a:r>
              <a:rPr lang="en-US" dirty="0" err="1"/>
              <a:t>configureDut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/>
              <a:t>  - fork</a:t>
            </a:r>
          </a:p>
          <a:p>
            <a:r>
              <a:rPr lang="en-US" dirty="0"/>
              <a:t>    </a:t>
            </a:r>
            <a:r>
              <a:rPr lang="en-US" dirty="0" err="1"/>
              <a:t>gen_main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drv_main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mon_main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scb_main</a:t>
            </a:r>
            <a:endParaRPr lang="en-US" dirty="0"/>
          </a:p>
          <a:p>
            <a:r>
              <a:rPr lang="en-US" dirty="0" err="1"/>
              <a:t>post_test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76600" y="1447800"/>
            <a:ext cx="2550122" cy="39703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Chris Spear Book style</a:t>
            </a:r>
          </a:p>
          <a:p>
            <a:endParaRPr lang="en-US" dirty="0"/>
          </a:p>
          <a:p>
            <a:r>
              <a:rPr lang="en-US" dirty="0"/>
              <a:t>build</a:t>
            </a:r>
          </a:p>
          <a:p>
            <a:r>
              <a:rPr lang="en-US" dirty="0"/>
              <a:t>  - generate configuration</a:t>
            </a:r>
          </a:p>
          <a:p>
            <a:r>
              <a:rPr lang="en-US" dirty="0"/>
              <a:t>  - build </a:t>
            </a:r>
            <a:r>
              <a:rPr lang="en-US" dirty="0" err="1"/>
              <a:t>enviornment</a:t>
            </a:r>
            <a:endParaRPr lang="en-US" dirty="0"/>
          </a:p>
          <a:p>
            <a:r>
              <a:rPr lang="en-US" dirty="0"/>
              <a:t>  - reset </a:t>
            </a:r>
            <a:r>
              <a:rPr lang="en-US" dirty="0" err="1"/>
              <a:t>Dut</a:t>
            </a:r>
            <a:endParaRPr lang="en-US" dirty="0"/>
          </a:p>
          <a:p>
            <a:r>
              <a:rPr lang="en-US" dirty="0"/>
              <a:t>  - configure </a:t>
            </a:r>
            <a:r>
              <a:rPr lang="en-US" dirty="0" err="1"/>
              <a:t>Dut</a:t>
            </a:r>
            <a:endParaRPr lang="en-US" dirty="0"/>
          </a:p>
          <a:p>
            <a:r>
              <a:rPr lang="en-US" dirty="0"/>
              <a:t>run</a:t>
            </a:r>
          </a:p>
          <a:p>
            <a:r>
              <a:rPr lang="en-US" dirty="0"/>
              <a:t>  - start </a:t>
            </a:r>
            <a:r>
              <a:rPr lang="en-US" dirty="0" err="1"/>
              <a:t>enviornment</a:t>
            </a:r>
            <a:endParaRPr lang="en-US" dirty="0"/>
          </a:p>
          <a:p>
            <a:r>
              <a:rPr lang="en-US" dirty="0"/>
              <a:t>  - run tests</a:t>
            </a:r>
          </a:p>
          <a:p>
            <a:r>
              <a:rPr lang="en-US" dirty="0"/>
              <a:t>  - wait for done</a:t>
            </a:r>
          </a:p>
          <a:p>
            <a:r>
              <a:rPr lang="en-US" dirty="0"/>
              <a:t>wrap up</a:t>
            </a:r>
          </a:p>
          <a:p>
            <a:r>
              <a:rPr lang="en-US" dirty="0"/>
              <a:t>  - sweep</a:t>
            </a:r>
          </a:p>
          <a:p>
            <a:r>
              <a:rPr lang="en-US" dirty="0"/>
              <a:t>  - report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0" y="1447800"/>
            <a:ext cx="1839350" cy="25853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testbench.in style</a:t>
            </a:r>
          </a:p>
          <a:p>
            <a:endParaRPr lang="en-US" dirty="0"/>
          </a:p>
          <a:p>
            <a:r>
              <a:rPr lang="en-US" dirty="0"/>
              <a:t>Run</a:t>
            </a:r>
          </a:p>
          <a:p>
            <a:r>
              <a:rPr lang="en-US" dirty="0"/>
              <a:t>  - build</a:t>
            </a:r>
          </a:p>
          <a:p>
            <a:r>
              <a:rPr lang="en-US" dirty="0"/>
              <a:t>  - reset</a:t>
            </a:r>
          </a:p>
          <a:p>
            <a:r>
              <a:rPr lang="en-US" dirty="0"/>
              <a:t>  - </a:t>
            </a:r>
            <a:r>
              <a:rPr lang="en-US" dirty="0" err="1"/>
              <a:t>cfg_dut</a:t>
            </a:r>
            <a:endParaRPr lang="en-US" dirty="0"/>
          </a:p>
          <a:p>
            <a:r>
              <a:rPr lang="en-US" dirty="0"/>
              <a:t>  - start</a:t>
            </a:r>
          </a:p>
          <a:p>
            <a:r>
              <a:rPr lang="en-US" dirty="0"/>
              <a:t>  - </a:t>
            </a:r>
            <a:r>
              <a:rPr lang="en-US" dirty="0" err="1"/>
              <a:t>wait_for_end</a:t>
            </a:r>
            <a:endParaRPr lang="en-US" dirty="0"/>
          </a:p>
          <a:p>
            <a:r>
              <a:rPr lang="en-US" dirty="0"/>
              <a:t>  - report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Websites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3999300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Best simple bottom line Python Web site</a:t>
            </a:r>
          </a:p>
          <a:p>
            <a:r>
              <a:rPr lang="en-US" dirty="0" err="1">
                <a:hlinkClick r:id="rId3"/>
              </a:rPr>
              <a:t>python_tutorials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Local Places (maybe a better name than this)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67683"/>
            <a:ext cx="2931765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Matlab learning/experiments</a:t>
            </a:r>
          </a:p>
          <a:p>
            <a:endParaRPr lang="en-US" dirty="0"/>
          </a:p>
          <a:p>
            <a:r>
              <a:rPr lang="en-US" dirty="0"/>
              <a:t>~/stuff/</a:t>
            </a:r>
            <a:r>
              <a:rPr lang="en-US" dirty="0" err="1"/>
              <a:t>matlab_examples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85671"/>
            <a:ext cx="8768426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Merge No FF </a:t>
            </a:r>
          </a:p>
          <a:p>
            <a:r>
              <a:rPr lang="en-US" b="1" dirty="0"/>
              <a:t>Why?</a:t>
            </a:r>
          </a:p>
          <a:p>
            <a:r>
              <a:rPr lang="en-US" b="1" dirty="0"/>
              <a:t>So that a merge commit is created to have a record of where the branch was brought back</a:t>
            </a:r>
          </a:p>
          <a:p>
            <a:r>
              <a:rPr lang="en-US" dirty="0"/>
              <a:t>&gt;git merge --no-ff &lt;branch&gt;</a:t>
            </a:r>
          </a:p>
          <a:p>
            <a:r>
              <a:rPr lang="en-US" dirty="0"/>
              <a:t>It opened a editor to create a message, so it probably takes a -m “&lt;message&gt;” option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Verilog coding helpers 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315283"/>
            <a:ext cx="1842171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m</a:t>
            </a:r>
            <a:r>
              <a:rPr lang="en-US" dirty="0"/>
              <a:t>o</a:t>
            </a:r>
            <a:r>
              <a:rPr lang="en-US" b="1" u="sng" dirty="0"/>
              <a:t>t</a:t>
            </a:r>
            <a:r>
              <a:rPr lang="en-US" dirty="0"/>
              <a:t>io</a:t>
            </a:r>
            <a:r>
              <a:rPr lang="en-US" b="1" u="sng" dirty="0"/>
              <a:t>n</a:t>
            </a:r>
          </a:p>
          <a:p>
            <a:r>
              <a:rPr lang="en-US" dirty="0"/>
              <a:t>(</a:t>
            </a:r>
          </a:p>
          <a:p>
            <a:r>
              <a:rPr lang="en-US" dirty="0"/>
              <a:t>mode type name,</a:t>
            </a:r>
          </a:p>
          <a:p>
            <a:r>
              <a:rPr lang="en-US" dirty="0"/>
              <a:t>mode type name</a:t>
            </a:r>
          </a:p>
          <a:p>
            <a:r>
              <a:rPr lang="en-US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0" y="990600"/>
            <a:ext cx="6182655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p</a:t>
            </a:r>
            <a:r>
              <a:rPr lang="en-US" dirty="0"/>
              <a:t>ea</a:t>
            </a:r>
            <a:r>
              <a:rPr lang="en-US" b="1" u="sng" dirty="0"/>
              <a:t>n</a:t>
            </a:r>
            <a:r>
              <a:rPr lang="en-US" i="1" dirty="0"/>
              <a:t>u</a:t>
            </a:r>
            <a:r>
              <a:rPr lang="en-US" dirty="0"/>
              <a:t>t</a:t>
            </a:r>
          </a:p>
          <a:p>
            <a:r>
              <a:rPr lang="en-US" dirty="0"/>
              <a:t>logic &lt;packed dimension&gt; &lt;signal name&gt; &lt;unpacked dimension&gt;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0" y="3505200"/>
            <a:ext cx="195713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u="sng" dirty="0"/>
              <a:t>m</a:t>
            </a:r>
            <a:r>
              <a:rPr lang="en-US" dirty="0"/>
              <a:t>a</a:t>
            </a:r>
            <a:r>
              <a:rPr lang="en-US" b="1" u="sng" dirty="0"/>
              <a:t>n</a:t>
            </a:r>
            <a:r>
              <a:rPr lang="en-US" b="1" dirty="0"/>
              <a:t> </a:t>
            </a:r>
            <a:r>
              <a:rPr lang="en-US" b="1" i="1" u="sng" dirty="0"/>
              <a:t>p</a:t>
            </a:r>
            <a:r>
              <a:rPr lang="en-US" dirty="0"/>
              <a:t>ads </a:t>
            </a:r>
            <a:r>
              <a:rPr lang="en-US" b="1" u="sng" dirty="0"/>
              <a:t>p</a:t>
            </a:r>
            <a:r>
              <a:rPr lang="en-US" dirty="0"/>
              <a:t>rogram</a:t>
            </a:r>
          </a:p>
          <a:p>
            <a:r>
              <a:rPr lang="en-US" b="1" dirty="0"/>
              <a:t>MODULE &lt;n</a:t>
            </a:r>
            <a:r>
              <a:rPr lang="en-US" dirty="0"/>
              <a:t>ame&gt; </a:t>
            </a:r>
          </a:p>
          <a:p>
            <a:r>
              <a:rPr lang="en-US" dirty="0"/>
              <a:t> </a:t>
            </a:r>
            <a:r>
              <a:rPr lang="en-US" b="1" dirty="0"/>
              <a:t>PARAMETER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  <a:r>
              <a:rPr lang="en-US" b="1" dirty="0"/>
              <a:t>p</a:t>
            </a:r>
            <a:r>
              <a:rPr lang="en-US" dirty="0"/>
              <a:t>orts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50521" t="6667" r="34791" b="71605"/>
          <a:stretch>
            <a:fillRect/>
          </a:stretch>
        </p:blipFill>
        <p:spPr bwMode="auto">
          <a:xfrm>
            <a:off x="304800" y="4724400"/>
            <a:ext cx="3662797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50972" t="7160" r="42223" b="72840"/>
          <a:stretch>
            <a:fillRect/>
          </a:stretch>
        </p:blipFill>
        <p:spPr bwMode="auto">
          <a:xfrm>
            <a:off x="6457950" y="4978659"/>
            <a:ext cx="1905000" cy="1574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029155" y="3124200"/>
            <a:ext cx="1514645" cy="1754326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</a:t>
            </a:r>
            <a:r>
              <a:rPr lang="en-US" dirty="0"/>
              <a:t>-</a:t>
            </a:r>
            <a:r>
              <a:rPr lang="en-US" b="1" dirty="0"/>
              <a:t>pia</a:t>
            </a:r>
            <a:r>
              <a:rPr lang="en-US" dirty="0"/>
              <a:t>no</a:t>
            </a:r>
          </a:p>
          <a:p>
            <a:r>
              <a:rPr lang="en-US" dirty="0" err="1"/>
              <a:t>oly</a:t>
            </a:r>
            <a:r>
              <a:rPr lang="en-US" b="1" dirty="0" err="1"/>
              <a:t>mpia</a:t>
            </a:r>
            <a:r>
              <a:rPr lang="en-US" dirty="0" err="1"/>
              <a:t>d</a:t>
            </a:r>
            <a:endParaRPr lang="en-US" dirty="0"/>
          </a:p>
          <a:p>
            <a:r>
              <a:rPr lang="en-US" dirty="0"/>
              <a:t>- </a:t>
            </a:r>
            <a:r>
              <a:rPr lang="en-US" b="1" dirty="0"/>
              <a:t>m</a:t>
            </a:r>
            <a:r>
              <a:rPr lang="en-US" dirty="0"/>
              <a:t>odule</a:t>
            </a:r>
          </a:p>
          <a:p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dirty="0"/>
              <a:t>arameters</a:t>
            </a:r>
          </a:p>
          <a:p>
            <a:r>
              <a:rPr lang="en-US" dirty="0"/>
              <a:t>  - </a:t>
            </a:r>
            <a:r>
              <a:rPr lang="en-US" b="1" dirty="0"/>
              <a:t>i</a:t>
            </a:r>
            <a:r>
              <a:rPr lang="en-US" dirty="0"/>
              <a:t>nstance</a:t>
            </a:r>
          </a:p>
          <a:p>
            <a:r>
              <a:rPr lang="en-US" dirty="0"/>
              <a:t>   - </a:t>
            </a:r>
            <a:r>
              <a:rPr lang="en-US" b="1" dirty="0"/>
              <a:t>a</a:t>
            </a:r>
            <a:r>
              <a:rPr lang="en-US" dirty="0"/>
              <a:t>ssociation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43200" y="1828800"/>
            <a:ext cx="6123408" cy="5847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u="sng" dirty="0"/>
              <a:t>m</a:t>
            </a:r>
            <a:r>
              <a:rPr lang="en-US" sz="1600" dirty="0"/>
              <a:t>y </a:t>
            </a:r>
            <a:r>
              <a:rPr lang="en-US" sz="1600" b="1" u="sng" dirty="0"/>
              <a:t>t</a:t>
            </a:r>
            <a:r>
              <a:rPr lang="en-US" sz="1600" dirty="0"/>
              <a:t>op </a:t>
            </a:r>
            <a:r>
              <a:rPr lang="en-US" sz="1600" b="1" u="sng" dirty="0"/>
              <a:t>s</a:t>
            </a:r>
            <a:r>
              <a:rPr lang="en-US" sz="1600" dirty="0"/>
              <a:t>ecret</a:t>
            </a:r>
            <a:r>
              <a:rPr lang="en-US" sz="1600" b="1" dirty="0"/>
              <a:t> p</a:t>
            </a:r>
            <a:r>
              <a:rPr lang="en-US" sz="1600" dirty="0"/>
              <a:t>ea</a:t>
            </a:r>
            <a:r>
              <a:rPr lang="en-US" sz="1600" b="1" u="sng" dirty="0"/>
              <a:t>n</a:t>
            </a:r>
            <a:r>
              <a:rPr lang="en-US" sz="1600" i="1" dirty="0"/>
              <a:t>u</a:t>
            </a:r>
            <a:r>
              <a:rPr lang="en-US" sz="1600" dirty="0"/>
              <a:t>t</a:t>
            </a:r>
          </a:p>
          <a:p>
            <a:r>
              <a:rPr lang="en-US" sz="1600" dirty="0"/>
              <a:t>mode type signed &lt;packed dimension&gt; &lt;name&gt; &lt;unpacked dimension&gt;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0" y="3496538"/>
            <a:ext cx="1477071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MODULE dun</a:t>
            </a:r>
            <a:endParaRPr lang="en-US" dirty="0"/>
          </a:p>
          <a:p>
            <a:r>
              <a:rPr lang="en-US" dirty="0"/>
              <a:t> </a:t>
            </a:r>
            <a:r>
              <a:rPr lang="en-US" b="1" dirty="0"/>
              <a:t>PARAMETER</a:t>
            </a:r>
            <a:r>
              <a:rPr lang="en-US" dirty="0"/>
              <a:t> </a:t>
            </a:r>
          </a:p>
          <a:p>
            <a:r>
              <a:rPr lang="en-US" dirty="0"/>
              <a:t>  </a:t>
            </a:r>
            <a:r>
              <a:rPr lang="en-US" b="1" dirty="0"/>
              <a:t>p</a:t>
            </a:r>
            <a:r>
              <a:rPr lang="en-US" dirty="0"/>
              <a:t>orts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9355" y="3081040"/>
            <a:ext cx="1514645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b="1" dirty="0"/>
              <a:t>dun</a:t>
            </a:r>
            <a:endParaRPr lang="en-US" dirty="0"/>
          </a:p>
          <a:p>
            <a:r>
              <a:rPr lang="en-US" dirty="0"/>
              <a:t> - </a:t>
            </a:r>
            <a:r>
              <a:rPr lang="en-US" b="1" dirty="0"/>
              <a:t>p</a:t>
            </a:r>
            <a:r>
              <a:rPr lang="en-US" dirty="0"/>
              <a:t>arameters</a:t>
            </a:r>
          </a:p>
          <a:p>
            <a:r>
              <a:rPr lang="en-US" dirty="0"/>
              <a:t>  - </a:t>
            </a:r>
            <a:r>
              <a:rPr lang="en-US" b="1" dirty="0"/>
              <a:t>i</a:t>
            </a:r>
            <a:r>
              <a:rPr lang="en-US" dirty="0"/>
              <a:t>nstance</a:t>
            </a:r>
          </a:p>
          <a:p>
            <a:r>
              <a:rPr lang="en-US" dirty="0"/>
              <a:t>   - </a:t>
            </a:r>
            <a:r>
              <a:rPr lang="en-US" b="1" dirty="0"/>
              <a:t>a</a:t>
            </a:r>
            <a:r>
              <a:rPr lang="en-US" dirty="0"/>
              <a:t>ssociation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err="1"/>
              <a:t>Verilog</a:t>
            </a:r>
            <a:r>
              <a:rPr lang="en-US" sz="2800" dirty="0"/>
              <a:t> need to know I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066800"/>
            <a:ext cx="4648200" cy="34163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Null statement</a:t>
            </a:r>
          </a:p>
          <a:p>
            <a:r>
              <a:rPr lang="en-US" dirty="0"/>
              <a:t>This is an warning</a:t>
            </a:r>
          </a:p>
          <a:p>
            <a:r>
              <a:rPr lang="en-US" dirty="0"/>
              <a:t>If(a==2)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a_eq_2 = 1;</a:t>
            </a:r>
          </a:p>
          <a:p>
            <a:endParaRPr lang="en-US" dirty="0"/>
          </a:p>
          <a:p>
            <a:r>
              <a:rPr lang="en-US" dirty="0"/>
              <a:t>This is not a warning (put in a begin/end pair)</a:t>
            </a:r>
          </a:p>
          <a:p>
            <a:r>
              <a:rPr lang="en-US" dirty="0"/>
              <a:t>If(a==2)</a:t>
            </a:r>
          </a:p>
          <a:p>
            <a:r>
              <a:rPr lang="en-US" dirty="0"/>
              <a:t>begin</a:t>
            </a:r>
          </a:p>
          <a:p>
            <a:r>
              <a:rPr lang="en-US" dirty="0"/>
              <a:t>end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a_eq_2 = 1;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Generate label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914400"/>
            <a:ext cx="8763000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Labels are helpful for</a:t>
            </a:r>
          </a:p>
          <a:p>
            <a:r>
              <a:rPr lang="en-US" dirty="0"/>
              <a:t>1) Seeing the new scope in waves named as you named it not a machine generated name.</a:t>
            </a:r>
          </a:p>
          <a:p>
            <a:r>
              <a:rPr lang="en-US" dirty="0"/>
              <a:t>2) A named space for a hierarchical reference to refer to</a:t>
            </a:r>
          </a:p>
          <a:p>
            <a:endParaRPr lang="en-US" dirty="0"/>
          </a:p>
          <a:p>
            <a:r>
              <a:rPr lang="en-US" dirty="0"/>
              <a:t>generate</a:t>
            </a:r>
          </a:p>
          <a:p>
            <a:r>
              <a:rPr lang="en-US" dirty="0"/>
              <a:t>begin :</a:t>
            </a:r>
            <a:r>
              <a:rPr lang="en-US" dirty="0" err="1"/>
              <a:t>somename</a:t>
            </a:r>
            <a:endParaRPr lang="en-US" dirty="0"/>
          </a:p>
          <a:p>
            <a:r>
              <a:rPr lang="en-US" dirty="0"/>
              <a:t>&lt;statements&gt;</a:t>
            </a:r>
          </a:p>
          <a:p>
            <a:r>
              <a:rPr lang="en-US" dirty="0"/>
              <a:t>end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Verilog coding helpers I.5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5594" y="3505200"/>
            <a:ext cx="5294206" cy="107721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b="1" dirty="0"/>
              <a:t>s</a:t>
            </a:r>
            <a:r>
              <a:rPr lang="en-US" sz="3200" dirty="0"/>
              <a:t>ingle </a:t>
            </a:r>
            <a:r>
              <a:rPr lang="en-US" sz="3200" b="1" dirty="0"/>
              <a:t>s</a:t>
            </a:r>
            <a:r>
              <a:rPr lang="en-US" sz="3200" dirty="0"/>
              <a:t>ide </a:t>
            </a:r>
            <a:r>
              <a:rPr lang="en-US" sz="3200" b="1" dirty="0"/>
              <a:t>b</a:t>
            </a:r>
            <a:r>
              <a:rPr lang="en-US" sz="3200" dirty="0"/>
              <a:t>and </a:t>
            </a:r>
            <a:r>
              <a:rPr lang="en-US" sz="3200" b="1" dirty="0"/>
              <a:t>v</a:t>
            </a:r>
            <a:r>
              <a:rPr lang="en-US" sz="3200" dirty="0"/>
              <a:t>alue</a:t>
            </a:r>
          </a:p>
          <a:p>
            <a:r>
              <a:rPr lang="en-US" sz="3200" dirty="0"/>
              <a:t>&lt;size&gt;’&lt;signed&gt;&lt;base&gt;&lt;value&gt;</a:t>
            </a: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12500" t="36296" r="63125" b="45926"/>
          <a:stretch>
            <a:fillRect/>
          </a:stretch>
        </p:blipFill>
        <p:spPr bwMode="auto">
          <a:xfrm>
            <a:off x="0" y="1371600"/>
            <a:ext cx="8915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Verilog coding helpers II Interface/Clocking block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921" y="1099599"/>
            <a:ext cx="4223479" cy="30152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79826" t="33333" r="12292" b="41111"/>
          <a:stretch>
            <a:fillRect/>
          </a:stretch>
        </p:blipFill>
        <p:spPr bwMode="auto">
          <a:xfrm>
            <a:off x="5410200" y="1308492"/>
            <a:ext cx="2743200" cy="250150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228600" y="5334000"/>
            <a:ext cx="25031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Accesses to the signal</a:t>
            </a:r>
          </a:p>
          <a:p>
            <a:r>
              <a:rPr lang="en-US" dirty="0"/>
              <a:t>in the interface </a:t>
            </a:r>
          </a:p>
          <a:p>
            <a:r>
              <a:rPr lang="en-US" dirty="0"/>
              <a:t>are provided by the </a:t>
            </a:r>
          </a:p>
          <a:p>
            <a:r>
              <a:rPr lang="en-US" dirty="0"/>
              <a:t>clocking block reference.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29529" y="4791670"/>
            <a:ext cx="2475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Timing references </a:t>
            </a:r>
          </a:p>
          <a:p>
            <a:r>
              <a:rPr lang="en-US" dirty="0"/>
              <a:t>provided by the clocking</a:t>
            </a:r>
          </a:p>
          <a:p>
            <a:r>
              <a:rPr lang="en-US" dirty="0"/>
              <a:t>block event.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650412" y="4191000"/>
            <a:ext cx="15311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Note the edge is specified</a:t>
            </a:r>
          </a:p>
          <a:p>
            <a:r>
              <a:rPr lang="en-US" sz="1000" dirty="0"/>
              <a:t>in the clocking block, not</a:t>
            </a:r>
          </a:p>
          <a:p>
            <a:r>
              <a:rPr lang="en-US" sz="1000" dirty="0"/>
              <a:t>when the event is used.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4495800" y="2514600"/>
            <a:ext cx="2209800" cy="19050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/>
          <a:srcRect l="58073" t="32685" r="31953" b="38426"/>
          <a:stretch>
            <a:fillRect/>
          </a:stretch>
        </p:blipFill>
        <p:spPr bwMode="auto">
          <a:xfrm>
            <a:off x="5238750" y="3867150"/>
            <a:ext cx="3648075" cy="2971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cxnSp>
        <p:nvCxnSpPr>
          <p:cNvPr id="23" name="Straight Arrow Connector 22"/>
          <p:cNvCxnSpPr/>
          <p:nvPr/>
        </p:nvCxnSpPr>
        <p:spPr>
          <a:xfrm>
            <a:off x="5029200" y="4495800"/>
            <a:ext cx="1295400" cy="16002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810000" y="5410200"/>
            <a:ext cx="2133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412522" y="6282904"/>
            <a:ext cx="3352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44130" y="3962400"/>
            <a:ext cx="990600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In this example the behavioral </a:t>
            </a:r>
          </a:p>
          <a:p>
            <a:r>
              <a:rPr lang="en-US" sz="800" dirty="0"/>
              <a:t>stimulus is in the structural testbench.</a:t>
            </a:r>
          </a:p>
          <a:p>
            <a:r>
              <a:rPr lang="en-US" sz="800" dirty="0"/>
              <a:t>It typically would be in a class using</a:t>
            </a:r>
          </a:p>
          <a:p>
            <a:r>
              <a:rPr lang="en-US" sz="800" dirty="0"/>
              <a:t>a virtual interface to connect.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Xilinx Documentation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876800" y="5584372"/>
          <a:ext cx="3886200" cy="740228"/>
        </p:xfrm>
        <a:graphic>
          <a:graphicData uri="http://schemas.openxmlformats.org/drawingml/2006/table">
            <a:tbl>
              <a:tblPr/>
              <a:tblGrid>
                <a:gridCol w="122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DS 180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 Series Overview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066800"/>
          <a:ext cx="5486400" cy="4071254"/>
        </p:xfrm>
        <a:graphic>
          <a:graphicData uri="http://schemas.openxmlformats.org/drawingml/2006/table">
            <a:tbl>
              <a:tblPr/>
              <a:tblGrid>
                <a:gridCol w="1732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38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472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Clocking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Resources (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bufg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latin typeface="Calibri"/>
                        </a:rPr>
                        <a:t>bufr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, etc)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 761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AXI Reference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 835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Tcl Reference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 888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Design Flows Overview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UG896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Designing With 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UG 903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Using Constraints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UG900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Simulation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UG901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Synthesis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UG994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Designing With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IP Integrator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UG1118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Creating and Packaging Custom IP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5584372"/>
          <a:ext cx="3886200" cy="740228"/>
        </p:xfrm>
        <a:graphic>
          <a:graphicData uri="http://schemas.openxmlformats.org/drawingml/2006/table">
            <a:tbl>
              <a:tblPr/>
              <a:tblGrid>
                <a:gridCol w="12272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8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Xilinx Doc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Purpose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11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PG 105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CORDIC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latin typeface="Calibri"/>
                        </a:rPr>
                        <a:t> 6.0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 l="59618" t="9630" r="10000" b="18658"/>
          <a:stretch>
            <a:fillRect/>
          </a:stretch>
        </p:blipFill>
        <p:spPr bwMode="auto">
          <a:xfrm>
            <a:off x="76200" y="1828800"/>
            <a:ext cx="447666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 l="59593" t="16667" r="10417" b="16667"/>
          <a:stretch>
            <a:fillRect/>
          </a:stretch>
        </p:blipFill>
        <p:spPr bwMode="auto">
          <a:xfrm>
            <a:off x="4669971" y="1981200"/>
            <a:ext cx="4265749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90800" y="5486400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xc7vx485tffg1157-2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>
                <a:hlinkClick r:id="rId3"/>
              </a:rPr>
              <a:t>https://www.youtube.com/watch?v=p3V3TITSDxc</a:t>
            </a:r>
            <a:br>
              <a:rPr lang="en-US" sz="2400" dirty="0"/>
            </a:br>
            <a:r>
              <a:rPr lang="en-US" sz="2400" dirty="0" err="1"/>
              <a:t>Inflamatiory</a:t>
            </a:r>
            <a:r>
              <a:rPr lang="en-US" sz="2400" dirty="0"/>
              <a:t> process causes </a:t>
            </a:r>
            <a:r>
              <a:rPr lang="en-US" sz="2400" dirty="0" err="1"/>
              <a:t>adrenels</a:t>
            </a:r>
            <a:r>
              <a:rPr lang="en-US" sz="2400" dirty="0"/>
              <a:t> to secrete </a:t>
            </a:r>
            <a:r>
              <a:rPr lang="en-US" sz="2400" dirty="0" err="1"/>
              <a:t>cortizol</a:t>
            </a:r>
            <a:r>
              <a:rPr lang="en-US" sz="2400" dirty="0"/>
              <a:t> and that slows down the thyroid.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 l="56193" t="24444" r="10434" b="20556"/>
          <a:stretch>
            <a:fillRect/>
          </a:stretch>
        </p:blipFill>
        <p:spPr bwMode="auto">
          <a:xfrm>
            <a:off x="304800" y="1981200"/>
            <a:ext cx="8345714" cy="3868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bergman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 l="56875" t="15926" r="7292" b="18889"/>
          <a:stretch>
            <a:fillRect/>
          </a:stretch>
        </p:blipFill>
        <p:spPr bwMode="auto">
          <a:xfrm>
            <a:off x="228600" y="1692349"/>
            <a:ext cx="8458200" cy="432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bergman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/>
          <a:srcRect l="58489" t="15185" r="9375" b="17963"/>
          <a:stretch>
            <a:fillRect/>
          </a:stretch>
        </p:blipFill>
        <p:spPr bwMode="auto">
          <a:xfrm>
            <a:off x="361950" y="1893638"/>
            <a:ext cx="8020050" cy="469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git VI.1 how to stage </a:t>
            </a:r>
            <a:br>
              <a:rPr lang="en-US" sz="2800" b="1" dirty="0"/>
            </a:br>
            <a:r>
              <a:rPr lang="en-US" sz="2800" dirty="0"/>
              <a:t>1)current folder,</a:t>
            </a:r>
            <a:br>
              <a:rPr lang="en-US" sz="2800" dirty="0"/>
            </a:br>
            <a:r>
              <a:rPr lang="en-US" sz="2800" dirty="0"/>
              <a:t>2) All modified and deleted without staging untracked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295400"/>
            <a:ext cx="7086600" cy="525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H="1">
            <a:off x="6858000" y="2667000"/>
            <a:ext cx="13716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315200" y="4648200"/>
            <a:ext cx="914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29600" y="2667000"/>
            <a:ext cx="0" cy="198120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620000" y="3066871"/>
            <a:ext cx="1408527" cy="120032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On the </a:t>
            </a:r>
          </a:p>
          <a:p>
            <a:r>
              <a:rPr lang="en-US" dirty="0"/>
              <a:t>current path </a:t>
            </a:r>
          </a:p>
          <a:p>
            <a:r>
              <a:rPr lang="en-US" dirty="0"/>
              <a:t>only!</a:t>
            </a:r>
          </a:p>
          <a:p>
            <a:r>
              <a:rPr lang="en-US" b="1" dirty="0"/>
              <a:t>Very useful!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127000"/>
            <a:ext cx="1432893" cy="646331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-u is </a:t>
            </a:r>
          </a:p>
          <a:p>
            <a:r>
              <a:rPr lang="en-US" b="1" dirty="0"/>
              <a:t>update index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57200" y="762000"/>
            <a:ext cx="1371600" cy="4572000"/>
          </a:xfrm>
          <a:prstGeom prst="straightConnector1">
            <a:avLst/>
          </a:prstGeom>
          <a:ln w="285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hlinkClick r:id="rId3"/>
              </a:rPr>
              <a:t>bergman</a:t>
            </a:r>
            <a:br>
              <a:rPr lang="en-US" sz="2400" dirty="0"/>
            </a:br>
            <a:r>
              <a:rPr lang="en-US" sz="2400" dirty="0"/>
              <a:t>Low functioning dangerous.</a:t>
            </a:r>
          </a:p>
        </p:txBody>
      </p:sp>
      <p:pic>
        <p:nvPicPr>
          <p:cNvPr id="7170" name="Picture 2" descr="Image result for parasympathetic nervous syste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1564600"/>
            <a:ext cx="5334000" cy="49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How to focus in the age of distraction</a:t>
            </a:r>
          </a:p>
        </p:txBody>
      </p:sp>
      <p:pic>
        <p:nvPicPr>
          <p:cNvPr id="3074" name="Picture 2" descr="https://pbs.twimg.com/media/B1H_Ha8IQAEPAe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6998018" cy="5105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Eclipse DVT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59062" t="4815" r="18698" b="35556"/>
          <a:stretch>
            <a:fillRect/>
          </a:stretch>
        </p:blipFill>
        <p:spPr bwMode="auto">
          <a:xfrm>
            <a:off x="5791200" y="762000"/>
            <a:ext cx="302977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33400" y="1600200"/>
            <a:ext cx="4913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&gt;source /apps/</a:t>
            </a:r>
            <a:r>
              <a:rPr lang="en-US" dirty="0" err="1"/>
              <a:t>fpgaenv</a:t>
            </a:r>
            <a:r>
              <a:rPr lang="en-US" dirty="0"/>
              <a:t>/setup_tool.csh </a:t>
            </a:r>
            <a:r>
              <a:rPr lang="en-US" dirty="0" err="1"/>
              <a:t>dvt</a:t>
            </a:r>
            <a:r>
              <a:rPr lang="en-US" dirty="0"/>
              <a:t> 18.1.39</a:t>
            </a:r>
          </a:p>
          <a:p>
            <a:r>
              <a:rPr lang="en-US" dirty="0"/>
              <a:t>&gt;dvt.sh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9600" y="3810000"/>
            <a:ext cx="688496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Pat’s preferences.ini file, is shown in the </a:t>
            </a:r>
            <a:r>
              <a:rPr lang="en-US" dirty="0" err="1"/>
              <a:t>gui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+</a:t>
            </a:r>
            <a:r>
              <a:rPr lang="en-US" dirty="0" err="1"/>
              <a:t>dvt_auto_link_root+super_fw_dev</a:t>
            </a:r>
            <a:r>
              <a:rPr lang="en-US" dirty="0"/>
              <a:t>=${GIT_VIEW_PATH}/</a:t>
            </a:r>
            <a:r>
              <a:rPr lang="en-US" dirty="0" err="1"/>
              <a:t>super_fw_dev</a:t>
            </a:r>
            <a:br>
              <a:rPr lang="en-US" dirty="0"/>
            </a:br>
            <a:br>
              <a:rPr lang="en-US" dirty="0"/>
            </a:br>
            <a:r>
              <a:rPr lang="en-US" dirty="0"/>
              <a:t>+</a:t>
            </a:r>
            <a:r>
              <a:rPr lang="en-US" dirty="0" err="1"/>
              <a:t>dvt_init+ius.irun</a:t>
            </a:r>
            <a:br>
              <a:rPr lang="en-US" dirty="0"/>
            </a:br>
            <a:r>
              <a:rPr lang="en-US" dirty="0"/>
              <a:t>-v93</a:t>
            </a:r>
            <a:br>
              <a:rPr lang="en-US" dirty="0"/>
            </a:br>
            <a:r>
              <a:rPr lang="en-US" dirty="0"/>
              <a:t>-f </a:t>
            </a:r>
            <a:r>
              <a:rPr lang="en-US" dirty="0" err="1"/>
              <a:t>runsim.f</a:t>
            </a:r>
            <a:endParaRPr lang="en-US" dirty="0"/>
          </a:p>
          <a:p>
            <a:r>
              <a:rPr lang="en-US" dirty="0"/>
              <a:t>Sorry I did not get that to you sooner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VI.2  git add –A vs  git add .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5375" t="33333" r="55875" b="21482"/>
          <a:stretch>
            <a:fillRect/>
          </a:stretch>
        </p:blipFill>
        <p:spPr bwMode="auto">
          <a:xfrm>
            <a:off x="152400" y="1219200"/>
            <a:ext cx="8763000" cy="4648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1371600" y="5257800"/>
            <a:ext cx="4419600" cy="381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4495800" y="5486400"/>
            <a:ext cx="121920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VI.3 how to stage </a:t>
            </a:r>
            <a:br>
              <a:rPr lang="en-US" sz="2800" b="1" dirty="0"/>
            </a:br>
            <a:r>
              <a:rPr lang="en-US" sz="2800" dirty="0"/>
              <a:t>Current folder only, don’t </a:t>
            </a:r>
            <a:r>
              <a:rPr lang="en-US" sz="2800" dirty="0" err="1"/>
              <a:t>recurse</a:t>
            </a:r>
            <a:r>
              <a:rPr lang="en-US" sz="2800" dirty="0"/>
              <a:t> into subfolders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0208" t="33334" r="26875" b="59259"/>
          <a:stretch>
            <a:fillRect/>
          </a:stretch>
        </p:blipFill>
        <p:spPr bwMode="auto">
          <a:xfrm>
            <a:off x="838200" y="1447800"/>
            <a:ext cx="4724400" cy="7620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60625" t="32222" r="15625" b="27453"/>
          <a:stretch>
            <a:fillRect/>
          </a:stretch>
        </p:blipFill>
        <p:spPr bwMode="auto">
          <a:xfrm>
            <a:off x="228600" y="2482850"/>
            <a:ext cx="8616875" cy="41148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4718367" y="3505200"/>
            <a:ext cx="4044633" cy="92333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For TCSH </a:t>
            </a:r>
            <a:r>
              <a:rPr lang="en-US" dirty="0"/>
              <a:t>(use backquotes above tab key, </a:t>
            </a:r>
          </a:p>
          <a:p>
            <a:r>
              <a:rPr lang="en-US" dirty="0"/>
              <a:t>  not the single quote, also not $(cmd) )</a:t>
            </a:r>
          </a:p>
          <a:p>
            <a:r>
              <a:rPr lang="en-US" dirty="0"/>
              <a:t>&gt;git add `find . –type f –maxdepth 1’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038600" y="3886200"/>
            <a:ext cx="685800" cy="0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VI.4 how to recursively add the files in a directory</a:t>
            </a:r>
            <a:endParaRPr lang="en-US" sz="2800" dirty="0"/>
          </a:p>
        </p:txBody>
      </p:sp>
      <p:pic>
        <p:nvPicPr>
          <p:cNvPr id="144386" name="Picture 2"/>
          <p:cNvPicPr>
            <a:picLocks noChangeAspect="1" noChangeArrowheads="1"/>
          </p:cNvPicPr>
          <p:nvPr/>
        </p:nvPicPr>
        <p:blipFill>
          <a:blip r:embed="rId3" cstate="print"/>
          <a:srcRect l="16575" t="25592" r="66976" b="47457"/>
          <a:stretch>
            <a:fillRect/>
          </a:stretch>
        </p:blipFill>
        <p:spPr bwMode="auto">
          <a:xfrm>
            <a:off x="914400" y="1219200"/>
            <a:ext cx="5151156" cy="237370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6575" t="54118" r="66976" b="15278"/>
          <a:stretch>
            <a:fillRect/>
          </a:stretch>
        </p:blipFill>
        <p:spPr bwMode="auto">
          <a:xfrm>
            <a:off x="914400" y="4150154"/>
            <a:ext cx="5029200" cy="2631646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9" name="Oval 8"/>
          <p:cNvSpPr/>
          <p:nvPr/>
        </p:nvSpPr>
        <p:spPr>
          <a:xfrm>
            <a:off x="533400" y="990600"/>
            <a:ext cx="5791200" cy="7620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81000" y="3921554"/>
            <a:ext cx="5791200" cy="7620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VII</a:t>
            </a:r>
            <a:br>
              <a:rPr lang="en-US" sz="2800" b="1" dirty="0"/>
            </a:br>
            <a:r>
              <a:rPr lang="en-US" sz="2800" b="1" dirty="0"/>
              <a:t>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5755422" cy="1938992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Bare double dash --</a:t>
            </a:r>
          </a:p>
          <a:p>
            <a:r>
              <a:rPr lang="en-US" sz="1200" dirty="0"/>
              <a:t>Contrast the control portion of the command line from a list of operands.</a:t>
            </a:r>
          </a:p>
          <a:p>
            <a:r>
              <a:rPr lang="en-US" sz="1200" dirty="0"/>
              <a:t>Use to separate and explicitly identify filenames if the might otherwise be mistaken for </a:t>
            </a:r>
          </a:p>
          <a:p>
            <a:r>
              <a:rPr lang="en-US" sz="1200" dirty="0"/>
              <a:t>another part of the command.</a:t>
            </a:r>
          </a:p>
          <a:p>
            <a:r>
              <a:rPr lang="en-US" sz="1200" dirty="0"/>
              <a:t>Example: You have a file and a tag named main.c, then there will be a difference between</a:t>
            </a:r>
          </a:p>
          <a:p>
            <a:r>
              <a:rPr lang="en-US" sz="1200" dirty="0"/>
              <a:t>#checkout the tag</a:t>
            </a:r>
          </a:p>
          <a:p>
            <a:r>
              <a:rPr lang="en-US" sz="1200" dirty="0"/>
              <a:t>&gt;git checkout main.c</a:t>
            </a:r>
          </a:p>
          <a:p>
            <a:endParaRPr lang="en-US" sz="1200" dirty="0"/>
          </a:p>
          <a:p>
            <a:r>
              <a:rPr lang="en-US" sz="1200" dirty="0"/>
              <a:t>#checkout the file</a:t>
            </a:r>
          </a:p>
          <a:p>
            <a:r>
              <a:rPr lang="en-US" sz="1200" dirty="0"/>
              <a:t>&gt;git checkout  -- main.c</a:t>
            </a:r>
            <a:endParaRPr lang="en-US" sz="12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81000" y="3505200"/>
            <a:ext cx="4214680" cy="830997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double dot</a:t>
            </a:r>
          </a:p>
          <a:p>
            <a:r>
              <a:rPr lang="en-US" sz="1200" dirty="0"/>
              <a:t>For branches A and B</a:t>
            </a:r>
          </a:p>
          <a:p>
            <a:r>
              <a:rPr lang="en-US" sz="1200" dirty="0"/>
              <a:t>git log A..B </a:t>
            </a:r>
          </a:p>
          <a:p>
            <a:r>
              <a:rPr lang="en-US" sz="1200" dirty="0"/>
              <a:t>will show you </a:t>
            </a:r>
            <a:r>
              <a:rPr lang="en-US" sz="1200" b="1" dirty="0"/>
              <a:t>all of the commits that B has that A doesn't have.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00600" y="3505200"/>
            <a:ext cx="1225550" cy="2400300"/>
          </a:xfrm>
          <a:prstGeom prst="rect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381000" y="4572000"/>
            <a:ext cx="2089996" cy="461665"/>
          </a:xfrm>
          <a:prstGeom prst="rect">
            <a:avLst/>
          </a:prstGeom>
          <a:solidFill>
            <a:schemeClr val="bg1"/>
          </a:solidFill>
          <a:ln w="28575"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Checkout the previous branch</a:t>
            </a:r>
          </a:p>
          <a:p>
            <a:r>
              <a:rPr lang="en-US" sz="1200" dirty="0"/>
              <a:t>&gt;git checkout s</a:t>
            </a:r>
            <a:endParaRPr lang="en-US" sz="12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VII.5</a:t>
            </a:r>
            <a:br>
              <a:rPr lang="en-US" sz="2800" b="1" dirty="0"/>
            </a:br>
            <a:r>
              <a:rPr lang="en-US" sz="2800" b="1" dirty="0"/>
              <a:t>More Git Stuff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81000" y="1219200"/>
            <a:ext cx="3620991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How do I know where the branch I am on came from?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600200"/>
            <a:ext cx="7010400" cy="14478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81000" y="3810000"/>
            <a:ext cx="1612686" cy="276999"/>
          </a:xfrm>
          <a:prstGeom prst="rect">
            <a:avLst/>
          </a:prstGeom>
          <a:solidFill>
            <a:schemeClr val="bg1"/>
          </a:solidFill>
          <a:ln w="28575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What is FETCH_HEAD?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5600" y="4191000"/>
            <a:ext cx="7480300" cy="21717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783357</TotalTime>
  <Words>2136</Words>
  <Application>Microsoft Office PowerPoint</Application>
  <PresentationFormat>On-screen Show (4:3)</PresentationFormat>
  <Paragraphs>478</Paragraphs>
  <Slides>42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git III merge conflict II</vt:lpstr>
      <vt:lpstr>git III  merge conflict III  Explanation of ‘status XY after merge’</vt:lpstr>
      <vt:lpstr>git V</vt:lpstr>
      <vt:lpstr>git VI.1 how to stage  1)current folder, 2) All modified and deleted without staging untracked</vt:lpstr>
      <vt:lpstr>git VI.2  git add –A vs  git add .</vt:lpstr>
      <vt:lpstr>git VI.3 how to stage  Current folder only, don’t recurse into subfolders</vt:lpstr>
      <vt:lpstr>git VI.4 how to recursively add the files in a directory</vt:lpstr>
      <vt:lpstr>git VII Git Stuff</vt:lpstr>
      <vt:lpstr>git VII.5 More Git Stuff</vt:lpstr>
      <vt:lpstr>git VII.75 Still More Git Stuff</vt:lpstr>
      <vt:lpstr>git VIII Git log options</vt:lpstr>
      <vt:lpstr>git IX Git Diff</vt:lpstr>
      <vt:lpstr>git X Git clean (how to remove untracked)</vt:lpstr>
      <vt:lpstr>git XI </vt:lpstr>
      <vt:lpstr>git XII Stash </vt:lpstr>
      <vt:lpstr>git XI Stash II </vt:lpstr>
      <vt:lpstr>git XIII  tag </vt:lpstr>
      <vt:lpstr>Git XIV Remove untracked files</vt:lpstr>
      <vt:lpstr>GIT XIV Rebase  Squash 3 commits into 1, (removing two commit messages)</vt:lpstr>
      <vt:lpstr>GIT XV LFS Add</vt:lpstr>
      <vt:lpstr>Xah Lee Magit</vt:lpstr>
      <vt:lpstr>SV Event Scheduler</vt:lpstr>
      <vt:lpstr>SV Event Scheduler Simplified</vt:lpstr>
      <vt:lpstr>Tmux, wimmi</vt:lpstr>
      <vt:lpstr>Chrome</vt:lpstr>
      <vt:lpstr>SystemVerilog Websites</vt:lpstr>
      <vt:lpstr>SystemVerilog Testbench Dance Variations</vt:lpstr>
      <vt:lpstr>Websites</vt:lpstr>
      <vt:lpstr>Local Places (maybe a better name than this)</vt:lpstr>
      <vt:lpstr>Verilog coding helpers I</vt:lpstr>
      <vt:lpstr>Verilog need to know I</vt:lpstr>
      <vt:lpstr>Generate label</vt:lpstr>
      <vt:lpstr>Verilog coding helpers I.5</vt:lpstr>
      <vt:lpstr>Verilog coding helpers II Interface/Clocking block</vt:lpstr>
      <vt:lpstr>Xilinx Documentation</vt:lpstr>
      <vt:lpstr>PowerPoint Presentation</vt:lpstr>
      <vt:lpstr>https://www.youtube.com/watch?v=p3V3TITSDxc Inflamatiory process causes adrenels to secrete cortizol and that slows down the thyroid.</vt:lpstr>
      <vt:lpstr>bergman</vt:lpstr>
      <vt:lpstr>bergman</vt:lpstr>
      <vt:lpstr>bergman Low functioning dangerous.</vt:lpstr>
      <vt:lpstr>How to focus in the age of distraction</vt:lpstr>
      <vt:lpstr>Eclipse DVT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ISEARCH ALL Options</dc:title>
  <dc:creator>family</dc:creator>
  <cp:lastModifiedBy>FAMILY</cp:lastModifiedBy>
  <cp:revision>28434</cp:revision>
  <dcterms:created xsi:type="dcterms:W3CDTF">2011-09-17T01:58:51Z</dcterms:created>
  <dcterms:modified xsi:type="dcterms:W3CDTF">2024-11-06T04:32:09Z</dcterms:modified>
</cp:coreProperties>
</file>